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7" r:id="rId3"/>
    <p:sldMasterId id="2147483699" r:id="rId4"/>
    <p:sldMasterId id="2147483714" r:id="rId5"/>
    <p:sldMasterId id="2147483726" r:id="rId6"/>
  </p:sldMasterIdLst>
  <p:notesMasterIdLst>
    <p:notesMasterId r:id="rId22"/>
  </p:notesMasterIdLst>
  <p:sldIdLst>
    <p:sldId id="256" r:id="rId7"/>
    <p:sldId id="352" r:id="rId8"/>
    <p:sldId id="353" r:id="rId9"/>
    <p:sldId id="355" r:id="rId10"/>
    <p:sldId id="356" r:id="rId11"/>
    <p:sldId id="357" r:id="rId12"/>
    <p:sldId id="358" r:id="rId13"/>
    <p:sldId id="359" r:id="rId14"/>
    <p:sldId id="360" r:id="rId15"/>
    <p:sldId id="361" r:id="rId16"/>
    <p:sldId id="362" r:id="rId17"/>
    <p:sldId id="363" r:id="rId18"/>
    <p:sldId id="364" r:id="rId19"/>
    <p:sldId id="365" r:id="rId20"/>
    <p:sldId id="366"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CBEECE2-E098-480F-875B-17EB1A102214}">
          <p14:sldIdLst>
            <p14:sldId id="256"/>
            <p14:sldId id="352"/>
            <p14:sldId id="353"/>
            <p14:sldId id="355"/>
            <p14:sldId id="356"/>
            <p14:sldId id="357"/>
            <p14:sldId id="358"/>
            <p14:sldId id="359"/>
            <p14:sldId id="360"/>
            <p14:sldId id="361"/>
            <p14:sldId id="362"/>
            <p14:sldId id="363"/>
            <p14:sldId id="364"/>
            <p14:sldId id="365"/>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51" autoAdjust="0"/>
    <p:restoredTop sz="50876" autoAdjust="0"/>
  </p:normalViewPr>
  <p:slideViewPr>
    <p:cSldViewPr snapToGrid="0">
      <p:cViewPr>
        <p:scale>
          <a:sx n="80" d="100"/>
          <a:sy n="80" d="100"/>
        </p:scale>
        <p:origin x="1560" y="-432"/>
      </p:cViewPr>
      <p:guideLst/>
    </p:cSldViewPr>
  </p:slideViewPr>
  <p:notesTextViewPr>
    <p:cViewPr>
      <p:scale>
        <a:sx n="160" d="100"/>
        <a:sy n="16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453A3-6907-461A-957A-6C8DABAC52E2}" type="datetimeFigureOut">
              <a:rPr lang="zh-CN" altLang="en-US" smtClean="0"/>
              <a:t>2017/12/12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5417B-1165-4641-8DB5-B5708447AEFC}" type="slidenum">
              <a:rPr lang="zh-CN" altLang="en-US" smtClean="0"/>
              <a:t>‹#›</a:t>
            </a:fld>
            <a:endParaRPr lang="zh-CN" altLang="en-US"/>
          </a:p>
        </p:txBody>
      </p:sp>
    </p:spTree>
    <p:extLst>
      <p:ext uri="{BB962C8B-B14F-4D97-AF65-F5344CB8AC3E}">
        <p14:creationId xmlns:p14="http://schemas.microsoft.com/office/powerpoint/2010/main" val="206851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 one. I’m Xiang Lan from Tsinghua University. Our paper is Cloud-Assisted Trajectory Data Management and Analysis: A Case Study.</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a:t>
            </a:fld>
            <a:endParaRPr lang="zh-CN" altLang="en-US"/>
          </a:p>
        </p:txBody>
      </p:sp>
    </p:spTree>
    <p:extLst>
      <p:ext uri="{BB962C8B-B14F-4D97-AF65-F5344CB8AC3E}">
        <p14:creationId xmlns:p14="http://schemas.microsoft.com/office/powerpoint/2010/main" val="1575139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compare our merging algorithm with other methods.</a:t>
            </a:r>
          </a:p>
          <a:p>
            <a:endParaRPr lang="en-US" baseline="0" dirty="0" smtClean="0"/>
          </a:p>
          <a:p>
            <a:r>
              <a:rPr lang="en-US" baseline="0" dirty="0" smtClean="0"/>
              <a:t>Filter is a widely-used algorithm, which just filters all the points on the trajectory, and calculate the length of the trajectory as the commute distance.</a:t>
            </a:r>
          </a:p>
          <a:p>
            <a:endParaRPr lang="en-US" baseline="0" dirty="0" smtClean="0"/>
          </a:p>
          <a:p>
            <a:r>
              <a:rPr lang="en-US" baseline="0" dirty="0" smtClean="0"/>
              <a:t>The crow-fly algorithm </a:t>
            </a:r>
            <a:r>
              <a:rPr lang="en-US" altLang="zh-CN" baseline="0" dirty="0" smtClean="0"/>
              <a:t>makes</a:t>
            </a:r>
            <a:r>
              <a:rPr lang="zh-CN" altLang="en-US" baseline="0" dirty="0" smtClean="0"/>
              <a:t> </a:t>
            </a:r>
            <a:r>
              <a:rPr lang="en-US" altLang="zh-CN" baseline="0" dirty="0" smtClean="0"/>
              <a:t>a</a:t>
            </a:r>
            <a:r>
              <a:rPr lang="zh-CN" altLang="en-US" baseline="0" dirty="0" smtClean="0"/>
              <a:t> </a:t>
            </a:r>
            <a:r>
              <a:rPr lang="en-US" altLang="zh-CN" baseline="0" dirty="0" smtClean="0"/>
              <a:t>even</a:t>
            </a:r>
            <a:r>
              <a:rPr lang="zh-CN" altLang="en-US" baseline="0" dirty="0" smtClean="0"/>
              <a:t> </a:t>
            </a:r>
            <a:r>
              <a:rPr lang="en-US" altLang="zh-CN" baseline="0" dirty="0" smtClean="0"/>
              <a:t>more</a:t>
            </a:r>
            <a:r>
              <a:rPr lang="zh-CN" altLang="en-US" baseline="0" dirty="0" smtClean="0"/>
              <a:t> </a:t>
            </a:r>
            <a:r>
              <a:rPr lang="en-US" altLang="zh-CN" baseline="0" dirty="0" smtClean="0"/>
              <a:t>coarse</a:t>
            </a:r>
            <a:r>
              <a:rPr lang="zh-CN" altLang="en-US" baseline="0" dirty="0" smtClean="0"/>
              <a:t> </a:t>
            </a:r>
            <a:r>
              <a:rPr lang="en-US" altLang="zh-CN" baseline="0" dirty="0" smtClean="0"/>
              <a:t>estimation,</a:t>
            </a:r>
            <a:r>
              <a:rPr lang="zh-CN" altLang="en-US" baseline="0" dirty="0" smtClean="0"/>
              <a:t> </a:t>
            </a:r>
            <a:r>
              <a:rPr lang="en-US" altLang="zh-CN" baseline="0" dirty="0" smtClean="0"/>
              <a:t>it</a:t>
            </a:r>
            <a:r>
              <a:rPr lang="zh-CN" altLang="en-US" baseline="0" dirty="0" smtClean="0"/>
              <a:t> </a:t>
            </a:r>
            <a:r>
              <a:rPr lang="en-US" altLang="zh-CN" baseline="0" dirty="0" smtClean="0"/>
              <a:t>takes</a:t>
            </a:r>
            <a:r>
              <a:rPr lang="zh-CN" altLang="en-US" baseline="0" dirty="0" smtClean="0"/>
              <a:t> </a:t>
            </a:r>
            <a:r>
              <a:rPr lang="en-US" altLang="zh-CN" baseline="0" dirty="0" smtClean="0"/>
              <a:t>the</a:t>
            </a:r>
            <a:r>
              <a:rPr lang="zh-CN" altLang="en-US" baseline="0" dirty="0" smtClean="0"/>
              <a:t> </a:t>
            </a:r>
            <a:r>
              <a:rPr lang="en-US" altLang="zh-CN" baseline="0" dirty="0" smtClean="0"/>
              <a:t>geo-graphic</a:t>
            </a:r>
            <a:r>
              <a:rPr lang="zh-CN" altLang="en-US" baseline="0" dirty="0" smtClean="0"/>
              <a:t> </a:t>
            </a:r>
            <a:r>
              <a:rPr lang="en-US" altLang="zh-CN" baseline="0" dirty="0" smtClean="0"/>
              <a:t>distance</a:t>
            </a:r>
            <a:r>
              <a:rPr lang="zh-CN" altLang="en-US" baseline="0" dirty="0" smtClean="0"/>
              <a:t> </a:t>
            </a:r>
            <a:r>
              <a:rPr lang="en-US" altLang="zh-CN" baseline="0" dirty="0" smtClean="0"/>
              <a:t>between</a:t>
            </a:r>
            <a:r>
              <a:rPr lang="zh-CN" altLang="en-US" baseline="0" dirty="0" smtClean="0"/>
              <a:t> </a:t>
            </a:r>
            <a:r>
              <a:rPr lang="en-US" altLang="zh-CN" baseline="0" dirty="0" smtClean="0"/>
              <a:t>the</a:t>
            </a:r>
            <a:r>
              <a:rPr lang="zh-CN" altLang="en-US" baseline="0" dirty="0" smtClean="0"/>
              <a:t> </a:t>
            </a:r>
            <a:r>
              <a:rPr lang="en-US" altLang="zh-CN" baseline="0" dirty="0" smtClean="0"/>
              <a:t>user’s</a:t>
            </a:r>
            <a:r>
              <a:rPr lang="zh-CN" altLang="en-US" baseline="0" dirty="0" smtClean="0"/>
              <a:t> </a:t>
            </a:r>
            <a:r>
              <a:rPr lang="en-US" altLang="zh-CN" baseline="0" dirty="0" smtClean="0"/>
              <a:t>home</a:t>
            </a:r>
            <a:r>
              <a:rPr lang="zh-CN" altLang="en-US" baseline="0" dirty="0" smtClean="0"/>
              <a:t> </a:t>
            </a:r>
            <a:r>
              <a:rPr lang="en-US" altLang="zh-CN" baseline="0" dirty="0" smtClean="0"/>
              <a:t>and</a:t>
            </a:r>
            <a:r>
              <a:rPr lang="zh-CN" altLang="en-US" baseline="0" dirty="0" smtClean="0"/>
              <a:t> </a:t>
            </a:r>
            <a:r>
              <a:rPr lang="en-US" altLang="zh-CN" baseline="0" dirty="0" smtClean="0"/>
              <a:t>company.</a:t>
            </a:r>
          </a:p>
          <a:p>
            <a:endParaRPr lang="en-US" baseline="0" dirty="0" smtClean="0"/>
          </a:p>
          <a:p>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see</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picture</a:t>
            </a:r>
            <a:r>
              <a:rPr lang="zh-CN" altLang="en-US" baseline="0" dirty="0" smtClean="0"/>
              <a:t> </a:t>
            </a:r>
            <a:r>
              <a:rPr lang="en-US" altLang="zh-CN" baseline="0" dirty="0" smtClean="0"/>
              <a:t>that</a:t>
            </a:r>
            <a:r>
              <a:rPr lang="zh-CN" altLang="en-US" baseline="0" dirty="0" smtClean="0"/>
              <a:t> </a:t>
            </a:r>
            <a:r>
              <a:rPr lang="en-US" altLang="zh-CN" baseline="0" dirty="0" smtClean="0"/>
              <a:t>crow-fly</a:t>
            </a:r>
            <a:r>
              <a:rPr lang="zh-CN" altLang="en-US" baseline="0" dirty="0" smtClean="0"/>
              <a:t> </a:t>
            </a:r>
            <a:r>
              <a:rPr lang="en-US" altLang="zh-CN" baseline="0" dirty="0" smtClean="0"/>
              <a:t>algorithm</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lower</a:t>
            </a:r>
            <a:r>
              <a:rPr lang="zh-CN" altLang="en-US" baseline="0" dirty="0" smtClean="0"/>
              <a:t> </a:t>
            </a:r>
            <a:r>
              <a:rPr lang="en-US" altLang="zh-CN" baseline="0" dirty="0" smtClean="0"/>
              <a:t>bound</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commute</a:t>
            </a:r>
            <a:r>
              <a:rPr lang="zh-CN" altLang="en-US" baseline="0" dirty="0" smtClean="0"/>
              <a:t> </a:t>
            </a:r>
            <a:r>
              <a:rPr lang="en-US" altLang="zh-CN" baseline="0" dirty="0" smtClean="0"/>
              <a:t>distance</a:t>
            </a:r>
            <a:r>
              <a:rPr lang="zh-CN" altLang="en-US" baseline="0" dirty="0" smtClean="0"/>
              <a:t> </a:t>
            </a:r>
            <a:r>
              <a:rPr lang="en-US" altLang="zh-CN" baseline="0" dirty="0" smtClean="0"/>
              <a:t>estimation,</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merged</a:t>
            </a:r>
            <a:r>
              <a:rPr lang="zh-CN" altLang="en-US" baseline="0" dirty="0" smtClean="0"/>
              <a:t> </a:t>
            </a:r>
            <a:r>
              <a:rPr lang="en-US" altLang="zh-CN" baseline="0" dirty="0" smtClean="0"/>
              <a:t>algorithm</a:t>
            </a:r>
            <a:r>
              <a:rPr lang="zh-CN" altLang="en-US" baseline="0" dirty="0" smtClean="0"/>
              <a:t> </a:t>
            </a:r>
            <a:r>
              <a:rPr lang="en-US" altLang="zh-CN" baseline="0" dirty="0" smtClean="0"/>
              <a:t>has</a:t>
            </a:r>
            <a:r>
              <a:rPr lang="zh-CN" altLang="en-US" baseline="0" dirty="0" smtClean="0"/>
              <a:t> </a:t>
            </a:r>
            <a:r>
              <a:rPr lang="en-US" altLang="zh-CN" baseline="0" dirty="0" smtClean="0"/>
              <a:t>the</a:t>
            </a:r>
            <a:r>
              <a:rPr lang="zh-CN" altLang="en-US" baseline="0" dirty="0" smtClean="0"/>
              <a:t> </a:t>
            </a:r>
            <a:r>
              <a:rPr lang="en-US" altLang="zh-CN" baseline="0" dirty="0" smtClean="0"/>
              <a:t>highest</a:t>
            </a:r>
            <a:r>
              <a:rPr lang="zh-CN" altLang="en-US" baseline="0" dirty="0" smtClean="0"/>
              <a:t> </a:t>
            </a:r>
            <a:r>
              <a:rPr lang="en-US" altLang="zh-CN" baseline="0" dirty="0" smtClean="0"/>
              <a:t>accuracy</a:t>
            </a:r>
            <a:r>
              <a:rPr lang="zh-CN" altLang="en-US" baseline="0" dirty="0" smtClean="0"/>
              <a:t> </a:t>
            </a:r>
            <a:r>
              <a:rPr lang="en-US" altLang="zh-CN" baseline="0" dirty="0" smtClean="0"/>
              <a:t>since</a:t>
            </a:r>
            <a:r>
              <a:rPr lang="zh-CN" altLang="en-US" baseline="0" dirty="0" smtClean="0"/>
              <a:t> </a:t>
            </a:r>
            <a:r>
              <a:rPr lang="en-US" altLang="zh-CN" baseline="0" dirty="0" smtClean="0"/>
              <a:t>it</a:t>
            </a:r>
            <a:r>
              <a:rPr lang="zh-CN" altLang="en-US" baseline="0" dirty="0" smtClean="0"/>
              <a:t> </a:t>
            </a:r>
            <a:r>
              <a:rPr lang="en-US" altLang="zh-CN" baseline="0" dirty="0" smtClean="0"/>
              <a:t>obtains</a:t>
            </a:r>
            <a:r>
              <a:rPr lang="zh-CN" altLang="en-US" baseline="0" dirty="0" smtClean="0"/>
              <a:t> </a:t>
            </a:r>
            <a:r>
              <a:rPr lang="en-US" altLang="zh-CN" baseline="0" dirty="0" smtClean="0"/>
              <a:t>a</a:t>
            </a:r>
            <a:r>
              <a:rPr lang="zh-CN" altLang="en-US" baseline="0" dirty="0" smtClean="0"/>
              <a:t> </a:t>
            </a:r>
            <a:r>
              <a:rPr lang="en-US" altLang="zh-CN" baseline="0" dirty="0" smtClean="0"/>
              <a:t>more</a:t>
            </a:r>
            <a:r>
              <a:rPr lang="zh-CN" altLang="en-US" baseline="0" dirty="0" smtClean="0"/>
              <a:t> </a:t>
            </a:r>
            <a:r>
              <a:rPr lang="en-US" altLang="zh-CN" baseline="0" dirty="0" smtClean="0"/>
              <a:t>precise</a:t>
            </a:r>
            <a:r>
              <a:rPr lang="zh-CN" altLang="en-US" baseline="0" dirty="0" smtClean="0"/>
              <a:t> </a:t>
            </a:r>
            <a:r>
              <a:rPr lang="en-US" altLang="zh-CN" baseline="0" dirty="0" smtClean="0"/>
              <a:t>trajectory</a:t>
            </a:r>
            <a:r>
              <a:rPr lang="zh-CN" altLang="en-US" baseline="0" dirty="0" smtClean="0"/>
              <a:t> </a:t>
            </a:r>
            <a:r>
              <a:rPr lang="en-US" altLang="zh-CN" baseline="0" dirty="0" smtClean="0"/>
              <a:t>by</a:t>
            </a:r>
            <a:r>
              <a:rPr lang="zh-CN" altLang="en-US" baseline="0" dirty="0" smtClean="0"/>
              <a:t> </a:t>
            </a:r>
            <a:r>
              <a:rPr lang="en-US" altLang="zh-CN" baseline="0" dirty="0" smtClean="0"/>
              <a:t>merging</a:t>
            </a:r>
            <a:r>
              <a:rPr lang="zh-CN" altLang="en-US" baseline="0" dirty="0" smtClean="0"/>
              <a:t> </a:t>
            </a:r>
            <a:r>
              <a:rPr lang="en-US" altLang="zh-CN" baseline="0" dirty="0" smtClean="0"/>
              <a:t>all</a:t>
            </a:r>
            <a:r>
              <a:rPr lang="zh-CN" altLang="en-US" baseline="0" dirty="0" smtClean="0"/>
              <a:t> </a:t>
            </a:r>
            <a:r>
              <a:rPr lang="en-US" altLang="zh-CN" baseline="0" dirty="0" smtClean="0"/>
              <a:t>similar</a:t>
            </a:r>
            <a:r>
              <a:rPr lang="zh-CN" altLang="en-US" baseline="0" dirty="0" smtClean="0"/>
              <a:t> </a:t>
            </a:r>
            <a:r>
              <a:rPr lang="en-US" altLang="zh-CN" baseline="0" dirty="0" smtClean="0"/>
              <a:t>trajectories.</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10</a:t>
            </a:fld>
            <a:endParaRPr lang="zh-CN" altLang="en-US"/>
          </a:p>
        </p:txBody>
      </p:sp>
    </p:spTree>
    <p:extLst>
      <p:ext uri="{BB962C8B-B14F-4D97-AF65-F5344CB8AC3E}">
        <p14:creationId xmlns:p14="http://schemas.microsoft.com/office/powerpoint/2010/main" val="26465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Diff</a:t>
            </a:r>
            <a:r>
              <a:rPr lang="zh-CN" altLang="en-US" baseline="0" dirty="0" smtClean="0"/>
              <a:t> </a:t>
            </a:r>
            <a:r>
              <a:rPr lang="en-US" altLang="zh-CN" baseline="0" dirty="0" smtClean="0"/>
              <a:t>algorithm</a:t>
            </a:r>
            <a:r>
              <a:rPr lang="zh-CN" altLang="en-US" baseline="0" dirty="0" smtClean="0"/>
              <a:t> </a:t>
            </a:r>
            <a:r>
              <a:rPr lang="en-US" altLang="zh-CN" baseline="0" dirty="0" smtClean="0"/>
              <a:t>takes</a:t>
            </a:r>
            <a:r>
              <a:rPr lang="zh-CN" altLang="en-US" baseline="0" dirty="0" smtClean="0"/>
              <a:t> </a:t>
            </a:r>
            <a:r>
              <a:rPr lang="en-US" altLang="zh-CN" baseline="0" dirty="0" smtClean="0"/>
              <a:t>the</a:t>
            </a:r>
            <a:r>
              <a:rPr lang="zh-CN" altLang="en-US" baseline="0" dirty="0" smtClean="0"/>
              <a:t> </a:t>
            </a:r>
            <a:r>
              <a:rPr lang="en-US" altLang="zh-CN" baseline="0" dirty="0" smtClean="0"/>
              <a:t>time</a:t>
            </a:r>
            <a:r>
              <a:rPr lang="zh-CN" altLang="en-US" baseline="0" dirty="0" smtClean="0"/>
              <a:t> </a:t>
            </a:r>
            <a:r>
              <a:rPr lang="en-US" altLang="zh-CN" baseline="0" dirty="0" smtClean="0"/>
              <a:t>difference</a:t>
            </a:r>
            <a:r>
              <a:rPr lang="zh-CN" altLang="en-US" baseline="0" dirty="0" smtClean="0"/>
              <a:t> </a:t>
            </a:r>
            <a:r>
              <a:rPr lang="en-US" altLang="zh-CN" baseline="0" dirty="0" smtClean="0"/>
              <a:t>between</a:t>
            </a:r>
            <a:r>
              <a:rPr lang="zh-CN" altLang="en-US" baseline="0" dirty="0" smtClean="0"/>
              <a:t> </a:t>
            </a:r>
            <a:r>
              <a:rPr lang="en-US" altLang="zh-CN" baseline="0" dirty="0" smtClean="0"/>
              <a:t>the</a:t>
            </a:r>
            <a:r>
              <a:rPr lang="zh-CN" altLang="en-US" baseline="0" dirty="0" smtClean="0"/>
              <a:t> </a:t>
            </a:r>
            <a:r>
              <a:rPr lang="en-US" altLang="zh-CN" baseline="0" dirty="0" smtClean="0"/>
              <a:t>timestamp</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last</a:t>
            </a:r>
            <a:r>
              <a:rPr lang="zh-CN" altLang="en-US" baseline="0" dirty="0" smtClean="0"/>
              <a:t> </a:t>
            </a:r>
            <a:r>
              <a:rPr lang="en-US" altLang="zh-CN" baseline="0" dirty="0" smtClean="0"/>
              <a:t>at-home</a:t>
            </a:r>
            <a:r>
              <a:rPr lang="zh-CN" altLang="en-US" baseline="0" dirty="0" smtClean="0"/>
              <a:t> </a:t>
            </a:r>
            <a:r>
              <a:rPr lang="en-US" altLang="zh-CN" baseline="0" dirty="0" smtClean="0"/>
              <a:t>point</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at-company</a:t>
            </a:r>
            <a:r>
              <a:rPr lang="zh-CN" altLang="en-US" baseline="0" dirty="0" smtClean="0"/>
              <a:t> </a:t>
            </a:r>
            <a:r>
              <a:rPr lang="en-US" altLang="zh-CN" baseline="0" dirty="0" smtClean="0"/>
              <a:t>point</a:t>
            </a:r>
            <a:r>
              <a:rPr lang="zh-CN" altLang="en-US" baseline="0" dirty="0" smtClean="0"/>
              <a:t> </a:t>
            </a:r>
            <a:r>
              <a:rPr lang="en-US" altLang="zh-CN" baseline="0" dirty="0" smtClean="0"/>
              <a:t>as</a:t>
            </a:r>
            <a:r>
              <a:rPr lang="zh-CN" altLang="en-US" baseline="0" dirty="0" smtClean="0"/>
              <a:t> </a:t>
            </a:r>
            <a:r>
              <a:rPr lang="en-US" altLang="zh-CN" baseline="0" dirty="0" smtClean="0"/>
              <a:t>the</a:t>
            </a:r>
            <a:r>
              <a:rPr lang="zh-CN" altLang="en-US" baseline="0" dirty="0" smtClean="0"/>
              <a:t> </a:t>
            </a:r>
            <a:r>
              <a:rPr lang="en-US" altLang="zh-CN" baseline="0" dirty="0" smtClean="0"/>
              <a:t>commute</a:t>
            </a:r>
            <a:r>
              <a:rPr lang="zh-CN" altLang="en-US" baseline="0" dirty="0" smtClean="0"/>
              <a:t> </a:t>
            </a:r>
            <a:r>
              <a:rPr lang="en-US" altLang="zh-CN" baseline="0" dirty="0" smtClean="0"/>
              <a:t>time.</a:t>
            </a:r>
            <a:r>
              <a:rPr lang="zh-CN" altLang="en-US" baseline="0" dirty="0" smtClean="0"/>
              <a:t> </a:t>
            </a:r>
            <a:r>
              <a:rPr lang="en-US" altLang="zh-CN" baseline="0" dirty="0" smtClean="0"/>
              <a:t>Users</a:t>
            </a:r>
            <a:r>
              <a:rPr lang="zh-CN" altLang="en-US" baseline="0" dirty="0" smtClean="0"/>
              <a:t> </a:t>
            </a:r>
            <a:r>
              <a:rPr lang="en-US" altLang="zh-CN" baseline="0" dirty="0" smtClean="0"/>
              <a:t>may</a:t>
            </a:r>
            <a:r>
              <a:rPr lang="zh-CN" altLang="en-US" baseline="0" dirty="0" smtClean="0"/>
              <a:t> </a:t>
            </a:r>
            <a:r>
              <a:rPr lang="en-US" altLang="zh-CN" baseline="0" dirty="0" smtClean="0"/>
              <a:t>stay</a:t>
            </a:r>
            <a:r>
              <a:rPr lang="zh-CN" altLang="en-US" baseline="0" dirty="0" smtClean="0"/>
              <a:t> </a:t>
            </a:r>
            <a:r>
              <a:rPr lang="en-US" altLang="zh-CN" baseline="0" dirty="0" smtClean="0"/>
              <a:t>at</a:t>
            </a:r>
            <a:r>
              <a:rPr lang="zh-CN" altLang="en-US" baseline="0" dirty="0" smtClean="0"/>
              <a:t> </a:t>
            </a:r>
            <a:r>
              <a:rPr lang="en-US" altLang="zh-CN" baseline="0" dirty="0" smtClean="0"/>
              <a:t>home</a:t>
            </a:r>
            <a:r>
              <a:rPr lang="zh-CN" altLang="en-US" baseline="0" dirty="0" smtClean="0"/>
              <a:t> </a:t>
            </a:r>
            <a:r>
              <a:rPr lang="en-US" altLang="zh-CN" baseline="0" dirty="0" smtClean="0"/>
              <a:t>for</a:t>
            </a:r>
            <a:r>
              <a:rPr lang="zh-CN" altLang="en-US" baseline="0" dirty="0" smtClean="0"/>
              <a:t> </a:t>
            </a:r>
            <a:r>
              <a:rPr lang="en-US" altLang="zh-CN" baseline="0" dirty="0" smtClean="0"/>
              <a:t>a</a:t>
            </a:r>
            <a:r>
              <a:rPr lang="zh-CN" altLang="en-US" baseline="0" dirty="0" smtClean="0"/>
              <a:t> </a:t>
            </a:r>
            <a:r>
              <a:rPr lang="en-US" altLang="zh-CN" baseline="0" dirty="0" smtClean="0"/>
              <a:t>while</a:t>
            </a:r>
            <a:r>
              <a:rPr lang="zh-CN" altLang="en-US" baseline="0" dirty="0" smtClean="0"/>
              <a:t> </a:t>
            </a:r>
            <a:r>
              <a:rPr lang="en-US" altLang="zh-CN" baseline="0" dirty="0" smtClean="0"/>
              <a:t>after</a:t>
            </a:r>
            <a:r>
              <a:rPr lang="zh-CN" altLang="en-US" baseline="0" dirty="0" smtClean="0"/>
              <a:t> </a:t>
            </a:r>
            <a:r>
              <a:rPr lang="en-US" altLang="zh-CN" baseline="0" dirty="0" smtClean="0"/>
              <a:t>they</a:t>
            </a:r>
            <a:r>
              <a:rPr lang="zh-CN" altLang="en-US" baseline="0" dirty="0" smtClean="0"/>
              <a:t> </a:t>
            </a:r>
            <a:r>
              <a:rPr lang="en-US" altLang="zh-CN" baseline="0" dirty="0" smtClean="0"/>
              <a:t>use</a:t>
            </a:r>
            <a:r>
              <a:rPr lang="zh-CN" altLang="en-US" baseline="0" dirty="0" smtClean="0"/>
              <a:t> </a:t>
            </a:r>
            <a:r>
              <a:rPr lang="en-US" altLang="zh-CN" baseline="0" dirty="0" smtClean="0"/>
              <a:t>the</a:t>
            </a:r>
            <a:r>
              <a:rPr lang="zh-CN" altLang="en-US" baseline="0" dirty="0" smtClean="0"/>
              <a:t> </a:t>
            </a:r>
            <a:r>
              <a:rPr lang="en-US" altLang="zh-CN" baseline="0" dirty="0" smtClean="0"/>
              <a:t>location</a:t>
            </a:r>
            <a:r>
              <a:rPr lang="zh-CN" altLang="en-US" baseline="0" dirty="0" smtClean="0"/>
              <a:t> </a:t>
            </a:r>
            <a:r>
              <a:rPr lang="en-US" altLang="zh-CN" baseline="0" dirty="0" smtClean="0"/>
              <a:t>based</a:t>
            </a:r>
            <a:r>
              <a:rPr lang="zh-CN" altLang="en-US" baseline="0" dirty="0" smtClean="0"/>
              <a:t> </a:t>
            </a:r>
            <a:r>
              <a:rPr lang="en-US" altLang="zh-CN" baseline="0" dirty="0" smtClean="0"/>
              <a:t>service,</a:t>
            </a:r>
            <a:r>
              <a:rPr lang="zh-CN" altLang="en-US" baseline="0" dirty="0" smtClean="0"/>
              <a:t> </a:t>
            </a:r>
            <a:r>
              <a:rPr lang="en-US" altLang="zh-CN" baseline="0" dirty="0" smtClean="0"/>
              <a:t>therefore</a:t>
            </a:r>
            <a:r>
              <a:rPr lang="zh-CN" altLang="en-US" baseline="0" dirty="0" smtClean="0"/>
              <a:t> </a:t>
            </a:r>
            <a:r>
              <a:rPr lang="en-US" altLang="zh-CN" baseline="0" dirty="0" smtClean="0"/>
              <a:t>it’s</a:t>
            </a:r>
            <a:r>
              <a:rPr lang="zh-CN" altLang="en-US" baseline="0" dirty="0" smtClean="0"/>
              <a:t> </a:t>
            </a:r>
            <a:r>
              <a:rPr lang="en-US" altLang="zh-CN" baseline="0" dirty="0" smtClean="0"/>
              <a:t>inaccurate</a:t>
            </a:r>
            <a:r>
              <a:rPr lang="zh-CN" altLang="en-US" baseline="0" dirty="0" smtClean="0"/>
              <a:t> </a:t>
            </a:r>
            <a:r>
              <a:rPr lang="en-US" altLang="zh-CN" baseline="0" dirty="0" smtClean="0"/>
              <a:t>to</a:t>
            </a:r>
            <a:r>
              <a:rPr lang="zh-CN" altLang="en-US" baseline="0" dirty="0" smtClean="0"/>
              <a:t> </a:t>
            </a:r>
            <a:r>
              <a:rPr lang="en-US" altLang="zh-CN" baseline="0" dirty="0" smtClean="0"/>
              <a:t>take</a:t>
            </a:r>
            <a:r>
              <a:rPr lang="zh-CN" altLang="en-US" baseline="0" dirty="0" smtClean="0"/>
              <a:t> </a:t>
            </a:r>
            <a:r>
              <a:rPr lang="en-US" altLang="zh-CN" baseline="0" dirty="0" smtClean="0"/>
              <a:t>the</a:t>
            </a:r>
            <a:r>
              <a:rPr lang="zh-CN" altLang="en-US" baseline="0" dirty="0" smtClean="0"/>
              <a:t> </a:t>
            </a:r>
            <a:r>
              <a:rPr lang="en-US" altLang="zh-CN" baseline="0" dirty="0" smtClean="0"/>
              <a:t>timestamp</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last</a:t>
            </a:r>
            <a:r>
              <a:rPr lang="zh-CN" altLang="en-US" baseline="0" dirty="0" smtClean="0"/>
              <a:t> </a:t>
            </a:r>
            <a:r>
              <a:rPr lang="en-US" altLang="zh-CN" baseline="0" dirty="0" smtClean="0"/>
              <a:t>at-home</a:t>
            </a:r>
            <a:r>
              <a:rPr lang="zh-CN" altLang="en-US" baseline="0" dirty="0" smtClean="0"/>
              <a:t> </a:t>
            </a:r>
            <a:r>
              <a:rPr lang="en-US" altLang="zh-CN" baseline="0" dirty="0" smtClean="0"/>
              <a:t>point</a:t>
            </a:r>
            <a:r>
              <a:rPr lang="zh-CN" altLang="en-US" baseline="0" dirty="0" smtClean="0"/>
              <a:t> </a:t>
            </a:r>
            <a:r>
              <a:rPr lang="en-US" altLang="zh-CN" baseline="0" dirty="0" smtClean="0"/>
              <a:t>as</a:t>
            </a:r>
            <a:r>
              <a:rPr lang="zh-CN" altLang="en-US" baseline="0" dirty="0" smtClean="0"/>
              <a:t> </a:t>
            </a:r>
            <a:r>
              <a:rPr lang="en-US" altLang="zh-CN" baseline="0" dirty="0" smtClean="0"/>
              <a:t>the</a:t>
            </a:r>
            <a:r>
              <a:rPr lang="zh-CN" altLang="en-US" baseline="0" dirty="0" smtClean="0"/>
              <a:t> </a:t>
            </a:r>
            <a:r>
              <a:rPr lang="en-US" altLang="zh-CN" baseline="0" dirty="0" smtClean="0"/>
              <a:t>departure</a:t>
            </a:r>
            <a:r>
              <a:rPr lang="zh-CN" altLang="en-US" baseline="0" dirty="0" smtClean="0"/>
              <a:t> </a:t>
            </a:r>
            <a:r>
              <a:rPr lang="en-US" altLang="zh-CN" baseline="0" dirty="0" smtClean="0"/>
              <a:t>time.</a:t>
            </a:r>
            <a:r>
              <a:rPr lang="zh-CN" altLang="en-US" baseline="0" dirty="0" smtClean="0"/>
              <a:t> </a:t>
            </a:r>
            <a:r>
              <a:rPr lang="en-US" altLang="zh-CN" baseline="0" dirty="0" smtClean="0"/>
              <a:t>As</a:t>
            </a:r>
            <a:r>
              <a:rPr lang="zh-CN" altLang="en-US" baseline="0" dirty="0" smtClean="0"/>
              <a:t> </a:t>
            </a:r>
            <a:r>
              <a:rPr lang="en-US" altLang="zh-CN" baseline="0" dirty="0" smtClean="0"/>
              <a:t>we</a:t>
            </a:r>
            <a:r>
              <a:rPr lang="zh-CN" altLang="en-US" baseline="0" dirty="0" smtClean="0"/>
              <a:t> </a:t>
            </a:r>
            <a:r>
              <a:rPr lang="en-US" altLang="zh-CN" baseline="0" dirty="0" smtClean="0"/>
              <a:t>see</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picture,</a:t>
            </a:r>
            <a:r>
              <a:rPr lang="zh-CN" altLang="en-US" baseline="0" dirty="0" smtClean="0"/>
              <a:t> </a:t>
            </a:r>
            <a:r>
              <a:rPr lang="en-US" altLang="zh-CN" baseline="0" dirty="0" smtClean="0"/>
              <a:t>diff</a:t>
            </a:r>
            <a:r>
              <a:rPr lang="zh-CN" altLang="en-US" baseline="0" dirty="0" smtClean="0"/>
              <a:t> </a:t>
            </a:r>
            <a:r>
              <a:rPr lang="en-US" altLang="zh-CN" baseline="0" dirty="0" smtClean="0"/>
              <a:t>has</a:t>
            </a:r>
            <a:r>
              <a:rPr lang="zh-CN" altLang="en-US" baseline="0" dirty="0" smtClean="0"/>
              <a:t> </a:t>
            </a:r>
            <a:r>
              <a:rPr lang="en-US" altLang="zh-CN" baseline="0" dirty="0" smtClean="0"/>
              <a:t>an</a:t>
            </a:r>
            <a:r>
              <a:rPr lang="zh-CN" altLang="en-US" baseline="0" dirty="0" smtClean="0"/>
              <a:t> </a:t>
            </a:r>
            <a:r>
              <a:rPr lang="en-US" altLang="zh-CN" baseline="0" dirty="0" smtClean="0"/>
              <a:t>earlier</a:t>
            </a:r>
            <a:r>
              <a:rPr lang="zh-CN" altLang="en-US" baseline="0" dirty="0" smtClean="0"/>
              <a:t> </a:t>
            </a:r>
            <a:r>
              <a:rPr lang="en-US" altLang="zh-CN" baseline="0" dirty="0" smtClean="0"/>
              <a:t>departure</a:t>
            </a:r>
            <a:r>
              <a:rPr lang="zh-CN" altLang="en-US" baseline="0" dirty="0" smtClean="0"/>
              <a:t> </a:t>
            </a:r>
            <a:r>
              <a:rPr lang="en-US" altLang="zh-CN" baseline="0" dirty="0" smtClean="0"/>
              <a:t>time</a:t>
            </a:r>
            <a:r>
              <a:rPr lang="zh-CN" altLang="en-US" baseline="0" dirty="0" smtClean="0"/>
              <a:t> </a:t>
            </a:r>
            <a:r>
              <a:rPr lang="en-US" altLang="zh-CN" baseline="0" dirty="0" smtClean="0"/>
              <a:t>estimation,</a:t>
            </a:r>
            <a:r>
              <a:rPr lang="zh-CN" altLang="en-US" baseline="0" dirty="0" smtClean="0"/>
              <a:t> </a:t>
            </a:r>
            <a:r>
              <a:rPr lang="en-US" altLang="zh-CN" baseline="0" dirty="0" smtClean="0"/>
              <a:t>and</a:t>
            </a:r>
            <a:r>
              <a:rPr lang="zh-CN" altLang="en-US" baseline="0" dirty="0" smtClean="0"/>
              <a:t> </a:t>
            </a:r>
            <a:r>
              <a:rPr lang="en-US" altLang="zh-CN" baseline="0" dirty="0" smtClean="0"/>
              <a:t>thus</a:t>
            </a:r>
            <a:r>
              <a:rPr lang="zh-CN" altLang="en-US" baseline="0" dirty="0" smtClean="0"/>
              <a:t> </a:t>
            </a:r>
            <a:r>
              <a:rPr lang="en-US" altLang="zh-CN" baseline="0" dirty="0" smtClean="0"/>
              <a:t>has</a:t>
            </a:r>
            <a:r>
              <a:rPr lang="zh-CN" altLang="en-US" baseline="0" dirty="0" smtClean="0"/>
              <a:t> </a:t>
            </a:r>
            <a:r>
              <a:rPr lang="en-US" altLang="zh-CN" baseline="0" dirty="0" smtClean="0"/>
              <a:t>longer</a:t>
            </a:r>
            <a:r>
              <a:rPr lang="zh-CN" altLang="en-US" baseline="0" dirty="0" smtClean="0"/>
              <a:t> </a:t>
            </a:r>
            <a:r>
              <a:rPr lang="en-US" altLang="zh-CN" baseline="0" dirty="0" smtClean="0"/>
              <a:t>calculated</a:t>
            </a:r>
            <a:r>
              <a:rPr lang="zh-CN" altLang="en-US" baseline="0" dirty="0" smtClean="0"/>
              <a:t> </a:t>
            </a:r>
            <a:r>
              <a:rPr lang="en-US" altLang="zh-CN" baseline="0" dirty="0" smtClean="0"/>
              <a:t>commute</a:t>
            </a:r>
            <a:r>
              <a:rPr lang="zh-CN" altLang="en-US" baseline="0" dirty="0" smtClean="0"/>
              <a:t> </a:t>
            </a:r>
            <a:r>
              <a:rPr lang="en-US" altLang="zh-CN" baseline="0" dirty="0" smtClean="0"/>
              <a:t>time.</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11</a:t>
            </a:fld>
            <a:endParaRPr lang="zh-CN" altLang="en-US"/>
          </a:p>
        </p:txBody>
      </p:sp>
    </p:spTree>
    <p:extLst>
      <p:ext uri="{BB962C8B-B14F-4D97-AF65-F5344CB8AC3E}">
        <p14:creationId xmlns:p14="http://schemas.microsoft.com/office/powerpoint/2010/main" val="8831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TrajMan</a:t>
            </a:r>
            <a:r>
              <a:rPr lang="zh-CN" altLang="en-US" baseline="0" dirty="0" smtClean="0"/>
              <a:t> </a:t>
            </a:r>
            <a:r>
              <a:rPr lang="en-US" altLang="zh-CN" baseline="0" dirty="0" smtClean="0"/>
              <a:t>has</a:t>
            </a:r>
            <a:r>
              <a:rPr lang="zh-CN" altLang="en-US" baseline="0" dirty="0" smtClean="0"/>
              <a:t> </a:t>
            </a:r>
            <a:r>
              <a:rPr lang="en-US" altLang="zh-CN" baseline="0" dirty="0" smtClean="0"/>
              <a:t>another</a:t>
            </a:r>
            <a:r>
              <a:rPr lang="zh-CN" altLang="en-US" baseline="0" dirty="0" smtClean="0"/>
              <a:t> </a:t>
            </a:r>
            <a:r>
              <a:rPr lang="en-US" altLang="zh-CN" baseline="0" dirty="0" smtClean="0"/>
              <a:t>advantage: resource</a:t>
            </a:r>
            <a:r>
              <a:rPr lang="zh-CN" altLang="en-US" baseline="0" dirty="0" smtClean="0"/>
              <a:t> </a:t>
            </a:r>
            <a:r>
              <a:rPr lang="en-US" altLang="zh-CN" baseline="0" dirty="0" smtClean="0"/>
              <a:t>saving.</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zh-CN" altLang="en-US" dirty="0" smtClean="0"/>
              <a:t> </a:t>
            </a:r>
            <a:r>
              <a:rPr lang="en-US" altLang="zh-CN" dirty="0" smtClean="0"/>
              <a:t>real</a:t>
            </a:r>
            <a:r>
              <a:rPr lang="zh-CN" altLang="en-US" dirty="0" smtClean="0"/>
              <a:t> </a:t>
            </a:r>
            <a:r>
              <a:rPr lang="en-US" altLang="zh-CN" dirty="0" smtClean="0"/>
              <a:t>dataset</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case</a:t>
            </a:r>
            <a:r>
              <a:rPr lang="zh-CN" altLang="en-US" dirty="0" smtClean="0"/>
              <a:t> </a:t>
            </a:r>
            <a:r>
              <a:rPr lang="en-US" altLang="zh-CN" dirty="0" smtClean="0"/>
              <a:t>study,</a:t>
            </a:r>
            <a:r>
              <a:rPr lang="zh-CN" altLang="en-US" dirty="0" smtClean="0"/>
              <a:t> </a:t>
            </a:r>
            <a:r>
              <a:rPr lang="en-US" altLang="zh-CN" dirty="0" err="1" smtClean="0"/>
              <a:t>TrajMan</a:t>
            </a:r>
            <a:r>
              <a:rPr lang="zh-CN" altLang="en-US" dirty="0" smtClean="0"/>
              <a:t> </a:t>
            </a:r>
            <a:r>
              <a:rPr lang="en-US" altLang="zh-CN" dirty="0" smtClean="0"/>
              <a:t>save</a:t>
            </a:r>
            <a:r>
              <a:rPr lang="zh-CN" altLang="en-US" dirty="0" smtClean="0"/>
              <a:t> </a:t>
            </a:r>
            <a:r>
              <a:rPr lang="en-US" altLang="zh-CN" dirty="0" smtClean="0"/>
              <a:t>66.89%</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through</a:t>
            </a:r>
            <a:r>
              <a:rPr lang="zh-CN" altLang="en-US" dirty="0" smtClean="0"/>
              <a:t> </a:t>
            </a:r>
            <a:r>
              <a:rPr lang="en-US" altLang="zh-CN" dirty="0" smtClean="0"/>
              <a:t>preprocessing,</a:t>
            </a:r>
            <a:r>
              <a:rPr lang="zh-CN" altLang="en-US" dirty="0" smtClean="0"/>
              <a:t> </a:t>
            </a:r>
            <a:r>
              <a:rPr lang="en-US" altLang="zh-CN" dirty="0" smtClean="0"/>
              <a:t>anomaly</a:t>
            </a:r>
            <a:r>
              <a:rPr lang="zh-CN" altLang="en-US" dirty="0" smtClean="0"/>
              <a:t> </a:t>
            </a:r>
            <a:r>
              <a:rPr lang="en-US" altLang="zh-CN" dirty="0" smtClean="0"/>
              <a:t>elimination</a:t>
            </a:r>
            <a:r>
              <a:rPr lang="zh-CN" altLang="en-US" dirty="0" smtClean="0"/>
              <a:t> </a:t>
            </a:r>
            <a:r>
              <a:rPr lang="en-US" altLang="zh-CN" dirty="0" smtClean="0"/>
              <a:t>and</a:t>
            </a:r>
            <a:r>
              <a:rPr lang="zh-CN" altLang="en-US" dirty="0" smtClean="0"/>
              <a:t> </a:t>
            </a:r>
            <a:r>
              <a:rPr lang="en-US" altLang="zh-CN" dirty="0" smtClean="0"/>
              <a:t>deduplication.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Since</a:t>
            </a:r>
            <a:r>
              <a:rPr lang="zh-CN" altLang="en-US" baseline="0" dirty="0" smtClean="0"/>
              <a:t> </a:t>
            </a:r>
            <a:r>
              <a:rPr lang="en-US" altLang="zh-CN" baseline="0" dirty="0" smtClean="0"/>
              <a:t>all</a:t>
            </a:r>
            <a:r>
              <a:rPr lang="zh-CN" altLang="en-US" baseline="0" dirty="0" smtClean="0"/>
              <a:t> </a:t>
            </a:r>
            <a:r>
              <a:rPr lang="en-US" altLang="zh-CN" baseline="0" dirty="0" smtClean="0"/>
              <a:t>the</a:t>
            </a:r>
            <a:r>
              <a:rPr lang="zh-CN" altLang="en-US" baseline="0" dirty="0" smtClean="0"/>
              <a:t> </a:t>
            </a:r>
            <a:r>
              <a:rPr lang="en-US" altLang="zh-CN" baseline="0" dirty="0" smtClean="0"/>
              <a:t>feature</a:t>
            </a:r>
            <a:r>
              <a:rPr lang="zh-CN" altLang="en-US" baseline="0" dirty="0" smtClean="0"/>
              <a:t> </a:t>
            </a:r>
            <a:r>
              <a:rPr lang="en-US" altLang="zh-CN" baseline="0" dirty="0" smtClean="0"/>
              <a:t>mining</a:t>
            </a:r>
            <a:r>
              <a:rPr lang="zh-CN" altLang="en-US" baseline="0" dirty="0" smtClean="0"/>
              <a:t> </a:t>
            </a:r>
            <a:r>
              <a:rPr lang="en-US" altLang="zh-CN" baseline="0" dirty="0" smtClean="0"/>
              <a:t>are</a:t>
            </a:r>
            <a:r>
              <a:rPr lang="zh-CN" altLang="en-US" baseline="0" dirty="0" smtClean="0"/>
              <a:t> </a:t>
            </a:r>
            <a:r>
              <a:rPr lang="en-US" altLang="zh-CN" baseline="0" dirty="0" smtClean="0"/>
              <a:t>conducted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cloud</a:t>
            </a:r>
            <a:r>
              <a:rPr lang="zh-CN" altLang="en-US" baseline="0" dirty="0" smtClean="0"/>
              <a:t> </a:t>
            </a:r>
            <a:r>
              <a:rPr lang="en-US" altLang="zh-CN" baseline="0" dirty="0" smtClean="0"/>
              <a:t>servers,</a:t>
            </a:r>
            <a:r>
              <a:rPr lang="zh-CN" altLang="en-US" baseline="0" dirty="0" smtClean="0"/>
              <a:t> </a:t>
            </a:r>
            <a:r>
              <a:rPr lang="en-US" altLang="zh-CN" baseline="0" dirty="0" err="1" smtClean="0"/>
              <a:t>TrajMan</a:t>
            </a:r>
            <a:r>
              <a:rPr lang="zh-CN" altLang="en-US" baseline="0" dirty="0" smtClean="0"/>
              <a:t> </a:t>
            </a:r>
            <a:r>
              <a:rPr lang="en-US" altLang="zh-CN" baseline="0" dirty="0" smtClean="0"/>
              <a:t>s</a:t>
            </a:r>
            <a:r>
              <a:rPr lang="en-US" dirty="0" smtClean="0"/>
              <a:t>av</a:t>
            </a:r>
            <a:r>
              <a:rPr lang="en-US" altLang="zh-CN" dirty="0" smtClean="0"/>
              <a:t>es</a:t>
            </a:r>
            <a:r>
              <a:rPr lang="en-US" dirty="0" smtClean="0"/>
              <a:t> around 31 minutes </a:t>
            </a:r>
            <a:r>
              <a:rPr lang="en-US" altLang="zh-CN" dirty="0" smtClean="0"/>
              <a:t>computation</a:t>
            </a:r>
            <a:r>
              <a:rPr lang="zh-CN" altLang="en-US" baseline="0" dirty="0" smtClean="0"/>
              <a:t> </a:t>
            </a:r>
            <a:r>
              <a:rPr lang="en-US" dirty="0" smtClean="0"/>
              <a:t>on average in the mobile devices for feature analysis</a:t>
            </a: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12</a:t>
            </a:fld>
            <a:endParaRPr lang="zh-CN" altLang="en-US"/>
          </a:p>
        </p:txBody>
      </p:sp>
    </p:spTree>
    <p:extLst>
      <p:ext uri="{BB962C8B-B14F-4D97-AF65-F5344CB8AC3E}">
        <p14:creationId xmlns:p14="http://schemas.microsoft.com/office/powerpoint/2010/main" val="22137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Let’s</a:t>
            </a:r>
            <a:r>
              <a:rPr lang="zh-CN" altLang="en-US" dirty="0" smtClean="0"/>
              <a:t> </a:t>
            </a:r>
            <a:r>
              <a:rPr lang="en-US" altLang="zh-CN" dirty="0" smtClean="0"/>
              <a:t>make</a:t>
            </a:r>
            <a:r>
              <a:rPr lang="zh-CN" altLang="en-US" baseline="0" dirty="0" smtClean="0"/>
              <a:t> </a:t>
            </a:r>
            <a:r>
              <a:rPr lang="en-US" altLang="zh-CN" baseline="0" dirty="0" smtClean="0"/>
              <a:t>a</a:t>
            </a:r>
            <a:r>
              <a:rPr lang="zh-CN" altLang="en-US" baseline="0" dirty="0" smtClean="0"/>
              <a:t> </a:t>
            </a:r>
            <a:r>
              <a:rPr lang="en-US" altLang="zh-CN" baseline="0" dirty="0" smtClean="0"/>
              <a:t>conclusion.</a:t>
            </a:r>
            <a:r>
              <a:rPr lang="zh-CN" altLang="en-US" baseline="0" dirty="0" smtClean="0"/>
              <a:t> </a:t>
            </a:r>
            <a:r>
              <a:rPr lang="en-US" altLang="zh-CN" baseline="0" dirty="0" smtClean="0"/>
              <a:t>We</a:t>
            </a:r>
            <a:r>
              <a:rPr lang="zh-CN" altLang="en-US" baseline="0" dirty="0" smtClean="0"/>
              <a:t> </a:t>
            </a:r>
            <a:r>
              <a:rPr lang="en-US" altLang="zh-CN" baseline="0" dirty="0" smtClean="0"/>
              <a:t>proposed</a:t>
            </a:r>
            <a:r>
              <a:rPr lang="zh-CN" altLang="en-US" baseline="0" dirty="0" smtClean="0"/>
              <a:t> </a:t>
            </a:r>
            <a:r>
              <a:rPr lang="en-US" altLang="zh-CN" baseline="0" dirty="0" err="1" smtClean="0"/>
              <a:t>TrajMan</a:t>
            </a:r>
            <a:r>
              <a:rPr lang="en-US" altLang="zh-CN" baseline="0" dirty="0" smtClean="0"/>
              <a:t>,</a:t>
            </a:r>
            <a:r>
              <a:rPr lang="zh-CN" altLang="en-US" baseline="0" dirty="0" smtClean="0"/>
              <a:t> </a:t>
            </a:r>
            <a:r>
              <a:rPr lang="en-US" altLang="zh-CN" baseline="0" dirty="0" smtClean="0"/>
              <a:t>a</a:t>
            </a:r>
            <a:r>
              <a:rPr lang="zh-CN" altLang="en-US" baseline="0" dirty="0" smtClean="0"/>
              <a:t> </a:t>
            </a:r>
            <a:r>
              <a:rPr lang="en-US" altLang="zh-CN" baseline="0" dirty="0" smtClean="0"/>
              <a:t>cloud-assisted</a:t>
            </a:r>
            <a:r>
              <a:rPr lang="zh-CN" altLang="en-US" baseline="0" dirty="0" smtClean="0"/>
              <a:t> </a:t>
            </a:r>
            <a:r>
              <a:rPr lang="en-US" altLang="zh-CN" baseline="0" dirty="0" smtClean="0"/>
              <a:t>framework</a:t>
            </a:r>
            <a:r>
              <a:rPr lang="zh-CN" altLang="en-US" baseline="0" dirty="0" smtClean="0"/>
              <a:t> </a:t>
            </a:r>
            <a:r>
              <a:rPr lang="en-US" altLang="zh-CN" baseline="0" dirty="0" smtClean="0"/>
              <a:t>for</a:t>
            </a:r>
            <a:r>
              <a:rPr lang="zh-CN" altLang="en-US" baseline="0" dirty="0" smtClean="0"/>
              <a:t> </a:t>
            </a:r>
            <a:r>
              <a:rPr lang="en-US" altLang="zh-CN" baseline="0" dirty="0" smtClean="0"/>
              <a:t>trajectory</a:t>
            </a:r>
            <a:r>
              <a:rPr lang="zh-CN" altLang="en-US" baseline="0" dirty="0" smtClean="0"/>
              <a:t> </a:t>
            </a:r>
            <a:r>
              <a:rPr lang="en-US" altLang="zh-CN" baseline="0" dirty="0" smtClean="0"/>
              <a:t>data</a:t>
            </a:r>
            <a:r>
              <a:rPr lang="zh-CN" altLang="en-US" baseline="0" dirty="0" smtClean="0"/>
              <a:t> </a:t>
            </a:r>
            <a:r>
              <a:rPr lang="en-US" altLang="zh-CN" baseline="0" dirty="0" smtClean="0"/>
              <a:t>management</a:t>
            </a:r>
            <a:r>
              <a:rPr lang="zh-CN" altLang="en-US" baseline="0" dirty="0" smtClean="0"/>
              <a:t> </a:t>
            </a:r>
            <a:r>
              <a:rPr lang="en-US" altLang="zh-CN" baseline="0" dirty="0" smtClean="0"/>
              <a:t>and</a:t>
            </a:r>
            <a:r>
              <a:rPr lang="zh-CN" altLang="en-US" baseline="0" dirty="0" smtClean="0"/>
              <a:t> </a:t>
            </a:r>
            <a:r>
              <a:rPr lang="en-US" altLang="zh-CN" baseline="0" dirty="0" smtClean="0"/>
              <a:t>analysis.</a:t>
            </a:r>
            <a:r>
              <a:rPr lang="zh-CN" altLang="en-US" baseline="0" dirty="0" smtClean="0"/>
              <a:t> </a:t>
            </a:r>
            <a:endParaRPr lang="en-US" altLang="zh-CN" baseline="0" dirty="0" smtClean="0"/>
          </a:p>
          <a:p>
            <a:endParaRPr lang="en-US" altLang="zh-CN" baseline="0" dirty="0" smtClean="0"/>
          </a:p>
          <a:p>
            <a:r>
              <a:rPr lang="en-US" altLang="zh-CN" baseline="0" dirty="0" smtClean="0"/>
              <a:t>It</a:t>
            </a:r>
            <a:r>
              <a:rPr lang="zh-CN" altLang="en-US" baseline="0" dirty="0" smtClean="0"/>
              <a:t> </a:t>
            </a:r>
            <a:r>
              <a:rPr lang="en-US" altLang="zh-CN" baseline="0" dirty="0" smtClean="0"/>
              <a:t>makes</a:t>
            </a:r>
            <a:r>
              <a:rPr lang="zh-CN" altLang="en-US" baseline="0" dirty="0" smtClean="0"/>
              <a:t> </a:t>
            </a:r>
            <a:r>
              <a:rPr lang="en-US" altLang="zh-CN" baseline="0" dirty="0" smtClean="0"/>
              <a:t>a</a:t>
            </a:r>
            <a:r>
              <a:rPr lang="zh-CN" altLang="en-US" baseline="0" dirty="0" smtClean="0"/>
              <a:t> </a:t>
            </a:r>
            <a:r>
              <a:rPr lang="en-US" altLang="zh-CN" baseline="0" dirty="0" smtClean="0"/>
              <a:t>separation</a:t>
            </a:r>
            <a:r>
              <a:rPr lang="zh-CN" altLang="en-US" baseline="0" dirty="0" smtClean="0"/>
              <a:t> </a:t>
            </a:r>
            <a:r>
              <a:rPr lang="en-US" altLang="zh-CN" baseline="0" dirty="0" smtClean="0"/>
              <a:t>of</a:t>
            </a:r>
            <a:r>
              <a:rPr lang="zh-CN" altLang="en-US" baseline="0" dirty="0" smtClean="0"/>
              <a:t> </a:t>
            </a:r>
            <a:r>
              <a:rPr lang="en-US" altLang="zh-CN" baseline="0" dirty="0" smtClean="0"/>
              <a:t>edge</a:t>
            </a:r>
            <a:r>
              <a:rPr lang="zh-CN" altLang="en-US" baseline="0" dirty="0" smtClean="0"/>
              <a:t> </a:t>
            </a:r>
            <a:r>
              <a:rPr lang="en-US" altLang="zh-CN" baseline="0" dirty="0" smtClean="0"/>
              <a:t>server</a:t>
            </a:r>
            <a:r>
              <a:rPr lang="zh-CN" altLang="en-US" baseline="0" dirty="0" smtClean="0"/>
              <a:t> </a:t>
            </a:r>
            <a:r>
              <a:rPr lang="en-US" altLang="zh-CN" baseline="0" dirty="0" smtClean="0"/>
              <a:t>and</a:t>
            </a:r>
            <a:r>
              <a:rPr lang="zh-CN" altLang="en-US" baseline="0" dirty="0" smtClean="0"/>
              <a:t> </a:t>
            </a:r>
            <a:r>
              <a:rPr lang="en-US" altLang="zh-CN" baseline="0" dirty="0" smtClean="0"/>
              <a:t>cloud</a:t>
            </a:r>
            <a:r>
              <a:rPr lang="zh-CN" altLang="en-US" baseline="0" dirty="0" smtClean="0"/>
              <a:t> </a:t>
            </a:r>
            <a:r>
              <a:rPr lang="en-US" altLang="zh-CN" baseline="0" dirty="0" smtClean="0"/>
              <a:t>server.</a:t>
            </a:r>
            <a:r>
              <a:rPr lang="zh-CN" altLang="en-US" baseline="0" dirty="0" smtClean="0"/>
              <a:t> </a:t>
            </a:r>
            <a:r>
              <a:rPr lang="en-US" altLang="zh-CN" baseline="0" dirty="0" smtClean="0"/>
              <a:t>The</a:t>
            </a:r>
            <a:r>
              <a:rPr lang="zh-CN" altLang="en-US" baseline="0" dirty="0" smtClean="0"/>
              <a:t> </a:t>
            </a:r>
            <a:r>
              <a:rPr lang="en-US" altLang="zh-CN" baseline="0" dirty="0" smtClean="0"/>
              <a:t>edge</a:t>
            </a:r>
            <a:r>
              <a:rPr lang="zh-CN" altLang="en-US" baseline="0" dirty="0" smtClean="0"/>
              <a:t> </a:t>
            </a:r>
            <a:r>
              <a:rPr lang="en-US" altLang="zh-CN" baseline="0" dirty="0" smtClean="0"/>
              <a:t>server</a:t>
            </a:r>
            <a:r>
              <a:rPr lang="zh-CN" altLang="en-US" baseline="0" dirty="0" smtClean="0"/>
              <a:t> </a:t>
            </a:r>
            <a:r>
              <a:rPr lang="en-US" altLang="zh-CN" baseline="0" dirty="0" smtClean="0"/>
              <a:t>performs</a:t>
            </a:r>
            <a:r>
              <a:rPr lang="zh-CN" altLang="en-US" baseline="0" dirty="0" smtClean="0"/>
              <a:t> </a:t>
            </a:r>
            <a:r>
              <a:rPr lang="en-US" altLang="zh-CN" baseline="0" dirty="0" smtClean="0"/>
              <a:t>anomaly</a:t>
            </a:r>
            <a:r>
              <a:rPr lang="zh-CN" altLang="en-US" baseline="0" dirty="0" smtClean="0"/>
              <a:t> </a:t>
            </a:r>
            <a:r>
              <a:rPr lang="en-US" altLang="zh-CN" baseline="0" dirty="0" smtClean="0"/>
              <a:t>elimination,</a:t>
            </a:r>
            <a:r>
              <a:rPr lang="zh-CN" altLang="en-US" baseline="0" dirty="0" smtClean="0"/>
              <a:t> </a:t>
            </a:r>
            <a:r>
              <a:rPr lang="en-US" altLang="zh-CN" baseline="0" dirty="0" smtClean="0"/>
              <a:t>deduplication</a:t>
            </a:r>
            <a:r>
              <a:rPr lang="zh-CN" altLang="en-US" baseline="0" dirty="0" smtClean="0"/>
              <a:t> </a:t>
            </a:r>
            <a:r>
              <a:rPr lang="en-US" altLang="zh-CN" baseline="0" dirty="0" smtClean="0"/>
              <a:t>and</a:t>
            </a:r>
            <a:r>
              <a:rPr lang="zh-CN" altLang="en-US" baseline="0" dirty="0" smtClean="0"/>
              <a:t> </a:t>
            </a:r>
            <a:r>
              <a:rPr lang="en-US" altLang="zh-CN" baseline="0" dirty="0" smtClean="0"/>
              <a:t>data</a:t>
            </a:r>
            <a:r>
              <a:rPr lang="zh-CN" altLang="en-US" baseline="0" dirty="0" smtClean="0"/>
              <a:t> </a:t>
            </a:r>
            <a:r>
              <a:rPr lang="en-US" altLang="zh-CN" baseline="0" dirty="0" smtClean="0"/>
              <a:t>calibration.</a:t>
            </a:r>
            <a:r>
              <a:rPr lang="zh-CN" altLang="en-US" baseline="0" dirty="0" smtClean="0"/>
              <a:t> </a:t>
            </a:r>
            <a:r>
              <a:rPr lang="en-US" altLang="zh-CN" baseline="0" dirty="0" smtClean="0"/>
              <a:t>It</a:t>
            </a:r>
            <a:r>
              <a:rPr lang="zh-CN" altLang="en-US" baseline="0" dirty="0" smtClean="0"/>
              <a:t> </a:t>
            </a:r>
            <a:r>
              <a:rPr lang="en-US" altLang="zh-CN" baseline="0" dirty="0" smtClean="0"/>
              <a:t>also</a:t>
            </a:r>
            <a:r>
              <a:rPr lang="zh-CN" altLang="en-US" baseline="0" dirty="0" smtClean="0"/>
              <a:t> </a:t>
            </a:r>
            <a:r>
              <a:rPr lang="en-US" altLang="zh-CN" baseline="0" dirty="0" smtClean="0"/>
              <a:t>resamples</a:t>
            </a:r>
            <a:r>
              <a:rPr lang="zh-CN" altLang="en-US" baseline="0" dirty="0" smtClean="0"/>
              <a:t> </a:t>
            </a:r>
            <a:r>
              <a:rPr lang="en-US" altLang="zh-CN" baseline="0" dirty="0" smtClean="0"/>
              <a:t>and</a:t>
            </a:r>
            <a:r>
              <a:rPr lang="zh-CN" altLang="en-US" baseline="0" dirty="0" smtClean="0"/>
              <a:t> </a:t>
            </a:r>
            <a:r>
              <a:rPr lang="en-US" altLang="zh-CN" baseline="0" dirty="0" smtClean="0"/>
              <a:t>compresses</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altLang="zh-CN" baseline="0" dirty="0" smtClean="0"/>
              <a:t>before</a:t>
            </a:r>
            <a:r>
              <a:rPr lang="zh-CN" altLang="en-US" baseline="0" dirty="0" smtClean="0"/>
              <a:t> </a:t>
            </a:r>
            <a:r>
              <a:rPr lang="en-US" altLang="zh-CN" baseline="0" dirty="0" smtClean="0"/>
              <a:t>sending</a:t>
            </a:r>
            <a:r>
              <a:rPr lang="zh-CN" altLang="en-US" baseline="0" dirty="0" smtClean="0"/>
              <a:t> </a:t>
            </a:r>
            <a:r>
              <a:rPr lang="en-US" altLang="zh-CN" baseline="0" dirty="0" smtClean="0"/>
              <a:t>them</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cloud</a:t>
            </a:r>
            <a:r>
              <a:rPr lang="zh-CN" altLang="en-US" baseline="0" dirty="0" smtClean="0"/>
              <a:t> </a:t>
            </a:r>
            <a:r>
              <a:rPr lang="en-US" altLang="zh-CN" baseline="0" dirty="0" smtClean="0"/>
              <a:t>server.</a:t>
            </a:r>
            <a:r>
              <a:rPr lang="zh-CN" altLang="en-US" baseline="0" dirty="0" smtClean="0"/>
              <a:t> </a:t>
            </a:r>
            <a:r>
              <a:rPr lang="en-US" altLang="zh-CN" baseline="0" dirty="0" smtClean="0"/>
              <a:t>The</a:t>
            </a:r>
            <a:r>
              <a:rPr lang="zh-CN" altLang="en-US" baseline="0" dirty="0" smtClean="0"/>
              <a:t> </a:t>
            </a:r>
            <a:r>
              <a:rPr lang="en-US" altLang="zh-CN" baseline="0" dirty="0" smtClean="0"/>
              <a:t>cloud</a:t>
            </a:r>
            <a:r>
              <a:rPr lang="zh-CN" altLang="en-US" baseline="0" dirty="0" smtClean="0"/>
              <a:t> </a:t>
            </a:r>
            <a:r>
              <a:rPr lang="en-US" altLang="zh-CN" baseline="0" dirty="0" smtClean="0"/>
              <a:t>server</a:t>
            </a:r>
            <a:r>
              <a:rPr lang="zh-CN" altLang="en-US" baseline="0" dirty="0" smtClean="0"/>
              <a:t> </a:t>
            </a:r>
            <a:r>
              <a:rPr lang="en-US" altLang="zh-CN" baseline="0" dirty="0" smtClean="0"/>
              <a:t>will</a:t>
            </a:r>
            <a:r>
              <a:rPr lang="zh-CN" altLang="en-US" baseline="0" dirty="0" smtClean="0"/>
              <a:t> </a:t>
            </a:r>
            <a:r>
              <a:rPr lang="en-US" altLang="zh-CN" baseline="0" dirty="0" smtClean="0"/>
              <a:t>first</a:t>
            </a:r>
            <a:r>
              <a:rPr lang="zh-CN" altLang="en-US" baseline="0" dirty="0" smtClean="0"/>
              <a:t> </a:t>
            </a:r>
            <a:r>
              <a:rPr lang="en-US" altLang="zh-CN" baseline="0" dirty="0" smtClean="0"/>
              <a:t>identify</a:t>
            </a:r>
            <a:r>
              <a:rPr lang="zh-CN" altLang="en-US" baseline="0" dirty="0" smtClean="0"/>
              <a:t> </a:t>
            </a:r>
            <a:r>
              <a:rPr lang="en-US" altLang="zh-CN" baseline="0" dirty="0" smtClean="0"/>
              <a:t>user’s</a:t>
            </a:r>
            <a:r>
              <a:rPr lang="zh-CN" altLang="en-US" baseline="0" dirty="0" smtClean="0"/>
              <a:t> </a:t>
            </a:r>
            <a:r>
              <a:rPr lang="en-US" altLang="zh-CN" baseline="0" dirty="0" smtClean="0"/>
              <a:t>home</a:t>
            </a:r>
            <a:r>
              <a:rPr lang="zh-CN" altLang="en-US" baseline="0" dirty="0" smtClean="0"/>
              <a:t> </a:t>
            </a:r>
            <a:r>
              <a:rPr lang="en-US" altLang="zh-CN" baseline="0" dirty="0" smtClean="0"/>
              <a:t>and</a:t>
            </a:r>
            <a:r>
              <a:rPr lang="zh-CN" altLang="en-US" baseline="0" dirty="0" smtClean="0"/>
              <a:t> </a:t>
            </a:r>
            <a:r>
              <a:rPr lang="en-US" altLang="zh-CN" baseline="0" dirty="0" smtClean="0"/>
              <a:t>company,</a:t>
            </a:r>
            <a:r>
              <a:rPr lang="zh-CN" altLang="en-US" baseline="0" dirty="0" smtClean="0"/>
              <a:t> </a:t>
            </a:r>
            <a:r>
              <a:rPr lang="en-US" altLang="zh-CN" baseline="0" dirty="0" smtClean="0"/>
              <a:t>recognize</a:t>
            </a:r>
            <a:r>
              <a:rPr lang="zh-CN" altLang="en-US" baseline="0" dirty="0" smtClean="0"/>
              <a:t> </a:t>
            </a:r>
            <a:r>
              <a:rPr lang="en-US" altLang="zh-CN" baseline="0" dirty="0" smtClean="0"/>
              <a:t>the</a:t>
            </a:r>
            <a:r>
              <a:rPr lang="zh-CN" altLang="en-US" baseline="0" dirty="0" smtClean="0"/>
              <a:t> </a:t>
            </a:r>
            <a:r>
              <a:rPr lang="en-US" altLang="zh-CN" baseline="0" dirty="0" smtClean="0"/>
              <a:t>user’s</a:t>
            </a:r>
            <a:r>
              <a:rPr lang="zh-CN" altLang="en-US" baseline="0" dirty="0" smtClean="0"/>
              <a:t> </a:t>
            </a:r>
            <a:r>
              <a:rPr lang="en-US" altLang="zh-CN" baseline="0" dirty="0" smtClean="0"/>
              <a:t>daily</a:t>
            </a:r>
            <a:r>
              <a:rPr lang="zh-CN" altLang="en-US" baseline="0" dirty="0" smtClean="0"/>
              <a:t> </a:t>
            </a:r>
            <a:r>
              <a:rPr lang="en-US" altLang="zh-CN" baseline="0" dirty="0" smtClean="0"/>
              <a:t>trajectory,</a:t>
            </a:r>
            <a:r>
              <a:rPr lang="zh-CN" altLang="en-US" baseline="0" dirty="0" smtClean="0"/>
              <a:t> </a:t>
            </a:r>
            <a:r>
              <a:rPr lang="en-US" altLang="zh-CN" baseline="0" dirty="0" smtClean="0"/>
              <a:t>merging</a:t>
            </a:r>
            <a:r>
              <a:rPr lang="zh-CN" altLang="en-US" baseline="0" dirty="0" smtClean="0"/>
              <a:t> </a:t>
            </a:r>
            <a:r>
              <a:rPr lang="en-US" altLang="zh-CN" baseline="0" dirty="0" smtClean="0"/>
              <a:t>similar</a:t>
            </a:r>
            <a:r>
              <a:rPr lang="zh-CN" altLang="en-US" baseline="0" dirty="0" smtClean="0"/>
              <a:t> </a:t>
            </a:r>
            <a:r>
              <a:rPr lang="en-US" altLang="zh-CN" baseline="0" dirty="0" smtClean="0"/>
              <a:t>trajectories</a:t>
            </a:r>
            <a:r>
              <a:rPr lang="zh-CN" altLang="en-US" baseline="0" dirty="0" smtClean="0"/>
              <a:t> </a:t>
            </a:r>
            <a:r>
              <a:rPr lang="en-US" altLang="zh-CN" baseline="0" dirty="0" smtClean="0"/>
              <a:t>and</a:t>
            </a:r>
            <a:r>
              <a:rPr lang="zh-CN" altLang="en-US" baseline="0" dirty="0" smtClean="0"/>
              <a:t> </a:t>
            </a:r>
            <a:r>
              <a:rPr lang="en-US" altLang="zh-CN" baseline="0" dirty="0" smtClean="0"/>
              <a:t>mines</a:t>
            </a:r>
            <a:r>
              <a:rPr lang="zh-CN" altLang="en-US" baseline="0" dirty="0" smtClean="0"/>
              <a:t> </a:t>
            </a:r>
            <a:r>
              <a:rPr lang="en-US" altLang="zh-CN" baseline="0" dirty="0" smtClean="0"/>
              <a:t>features</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merged</a:t>
            </a:r>
            <a:r>
              <a:rPr lang="zh-CN" altLang="en-US" baseline="0" dirty="0" smtClean="0"/>
              <a:t> </a:t>
            </a:r>
            <a:r>
              <a:rPr lang="en-US" altLang="zh-CN" baseline="0" dirty="0" smtClean="0"/>
              <a:t>trajectory.</a:t>
            </a:r>
          </a:p>
          <a:p>
            <a:endParaRPr lang="en-US" altLang="zh-CN" baseline="0" dirty="0" smtClean="0"/>
          </a:p>
          <a:p>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future,</a:t>
            </a:r>
            <a:r>
              <a:rPr lang="zh-CN" altLang="en-US" baseline="0" dirty="0" smtClean="0"/>
              <a:t> </a:t>
            </a:r>
            <a:r>
              <a:rPr lang="en-US" altLang="zh-CN" baseline="0" dirty="0" smtClean="0"/>
              <a:t>we</a:t>
            </a:r>
            <a:r>
              <a:rPr lang="zh-CN" altLang="en-US" baseline="0" dirty="0" smtClean="0"/>
              <a:t> </a:t>
            </a:r>
            <a:r>
              <a:rPr lang="en-US" altLang="zh-CN" baseline="0" dirty="0" smtClean="0"/>
              <a:t>will</a:t>
            </a:r>
            <a:r>
              <a:rPr lang="zh-CN" altLang="en-US" baseline="0" dirty="0" smtClean="0"/>
              <a:t> </a:t>
            </a:r>
            <a:r>
              <a:rPr lang="en-US" altLang="zh-CN" baseline="0" dirty="0" smtClean="0"/>
              <a:t>make</a:t>
            </a:r>
            <a:r>
              <a:rPr lang="zh-CN" altLang="en-US" baseline="0" dirty="0" smtClean="0"/>
              <a:t> </a:t>
            </a:r>
            <a:r>
              <a:rPr lang="en-US" altLang="zh-CN" baseline="0" dirty="0" smtClean="0"/>
              <a:t>a</a:t>
            </a:r>
            <a:r>
              <a:rPr lang="zh-CN" altLang="en-US" baseline="0" dirty="0" smtClean="0"/>
              <a:t> </a:t>
            </a:r>
            <a:r>
              <a:rPr lang="en-US" altLang="zh-CN" baseline="0" dirty="0" smtClean="0"/>
              <a:t>massive</a:t>
            </a:r>
            <a:r>
              <a:rPr lang="zh-CN" altLang="en-US" baseline="0" dirty="0" smtClean="0"/>
              <a:t> </a:t>
            </a:r>
            <a:r>
              <a:rPr lang="en-US" altLang="zh-CN" baseline="0" dirty="0" smtClean="0"/>
              <a:t>deployment</a:t>
            </a:r>
            <a:r>
              <a:rPr lang="zh-CN" altLang="en-US" baseline="0" dirty="0" smtClean="0"/>
              <a:t> </a:t>
            </a:r>
            <a:r>
              <a:rPr lang="en-US" altLang="zh-CN" baseline="0" dirty="0" smtClean="0"/>
              <a:t>in</a:t>
            </a:r>
            <a:r>
              <a:rPr lang="zh-CN" altLang="en-US" baseline="0" dirty="0" smtClean="0"/>
              <a:t> </a:t>
            </a:r>
            <a:r>
              <a:rPr lang="en-US" altLang="zh-CN" baseline="0" dirty="0" smtClean="0"/>
              <a:t>China</a:t>
            </a:r>
            <a:r>
              <a:rPr lang="zh-CN" altLang="en-US" baseline="0" dirty="0" smtClean="0"/>
              <a:t> </a:t>
            </a:r>
            <a:r>
              <a:rPr lang="en-US" altLang="zh-CN" baseline="0" dirty="0" smtClean="0"/>
              <a:t>Telecom,</a:t>
            </a:r>
            <a:r>
              <a:rPr lang="zh-CN" altLang="en-US" baseline="0" dirty="0" smtClean="0"/>
              <a:t> </a:t>
            </a:r>
            <a:r>
              <a:rPr lang="en-US" altLang="zh-CN" baseline="0" dirty="0" smtClean="0"/>
              <a:t>one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biggest</a:t>
            </a:r>
            <a:r>
              <a:rPr lang="zh-CN" altLang="en-US" baseline="0" dirty="0" smtClean="0"/>
              <a:t> </a:t>
            </a:r>
            <a:r>
              <a:rPr lang="en-US" altLang="zh-CN" baseline="0" dirty="0" smtClean="0"/>
              <a:t>ISPs</a:t>
            </a:r>
            <a:r>
              <a:rPr lang="zh-CN" altLang="en-US" baseline="0" dirty="0" smtClean="0"/>
              <a:t> </a:t>
            </a:r>
            <a:r>
              <a:rPr lang="en-US" altLang="zh-CN" baseline="0" dirty="0" smtClean="0"/>
              <a:t>in</a:t>
            </a:r>
            <a:r>
              <a:rPr lang="zh-CN" altLang="en-US" baseline="0" dirty="0" smtClean="0"/>
              <a:t> </a:t>
            </a:r>
            <a:r>
              <a:rPr lang="en-US" altLang="zh-CN" baseline="0" dirty="0" smtClean="0"/>
              <a:t>China.</a:t>
            </a:r>
            <a:r>
              <a:rPr lang="zh-CN" altLang="en-US" baseline="0" dirty="0" smtClean="0"/>
              <a:t> </a:t>
            </a:r>
            <a:r>
              <a:rPr lang="en-US" altLang="zh-CN" baseline="0" dirty="0" smtClean="0"/>
              <a:t>More</a:t>
            </a:r>
            <a:r>
              <a:rPr lang="zh-CN" altLang="en-US" baseline="0" dirty="0" smtClean="0"/>
              <a:t> </a:t>
            </a:r>
            <a:r>
              <a:rPr lang="en-US" altLang="zh-CN" baseline="0" dirty="0" smtClean="0"/>
              <a:t>applications</a:t>
            </a:r>
            <a:r>
              <a:rPr lang="zh-CN" altLang="en-US" baseline="0" dirty="0" smtClean="0"/>
              <a:t> </a:t>
            </a:r>
            <a:r>
              <a:rPr lang="en-US" altLang="zh-CN" baseline="0" dirty="0" smtClean="0"/>
              <a:t>will</a:t>
            </a:r>
            <a:r>
              <a:rPr lang="zh-CN" altLang="en-US" baseline="0" dirty="0" smtClean="0"/>
              <a:t> </a:t>
            </a:r>
            <a:r>
              <a:rPr lang="en-US" altLang="zh-CN" baseline="0" dirty="0" smtClean="0"/>
              <a:t>be</a:t>
            </a:r>
            <a:r>
              <a:rPr lang="zh-CN" altLang="en-US" baseline="0" dirty="0" smtClean="0"/>
              <a:t> </a:t>
            </a:r>
            <a:r>
              <a:rPr lang="en-US" altLang="zh-CN" baseline="0" dirty="0" smtClean="0"/>
              <a:t>developed</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captured</a:t>
            </a:r>
            <a:r>
              <a:rPr lang="zh-CN" altLang="en-US" baseline="0" dirty="0" smtClean="0"/>
              <a:t> </a:t>
            </a:r>
            <a:r>
              <a:rPr lang="en-US" altLang="zh-CN" baseline="0" dirty="0" smtClean="0"/>
              <a:t>features.</a:t>
            </a:r>
            <a:r>
              <a:rPr lang="zh-CN" altLang="en-US" baseline="0" dirty="0" smtClean="0"/>
              <a:t> </a:t>
            </a:r>
            <a:r>
              <a:rPr lang="en-US" altLang="zh-CN" baseline="0" dirty="0" smtClean="0"/>
              <a:t>For</a:t>
            </a:r>
            <a:r>
              <a:rPr lang="zh-CN" altLang="en-US" baseline="0" dirty="0" smtClean="0"/>
              <a:t> </a:t>
            </a:r>
            <a:r>
              <a:rPr lang="en-US" altLang="zh-CN" baseline="0" dirty="0" smtClean="0"/>
              <a:t>example,</a:t>
            </a:r>
            <a:r>
              <a:rPr lang="zh-CN" altLang="en-US" baseline="0" dirty="0" smtClean="0"/>
              <a:t> </a:t>
            </a:r>
            <a:r>
              <a:rPr lang="en-US" altLang="zh-CN" baseline="0" dirty="0" smtClean="0"/>
              <a:t>traffic</a:t>
            </a:r>
            <a:r>
              <a:rPr lang="zh-CN" altLang="en-US" baseline="0" dirty="0" smtClean="0"/>
              <a:t> </a:t>
            </a:r>
            <a:r>
              <a:rPr lang="en-US" altLang="zh-CN" baseline="0" dirty="0" smtClean="0"/>
              <a:t>prediction,</a:t>
            </a:r>
            <a:r>
              <a:rPr lang="zh-CN" altLang="en-US" baseline="0" dirty="0" smtClean="0"/>
              <a:t> </a:t>
            </a:r>
            <a:r>
              <a:rPr lang="en-US" altLang="zh-CN" baseline="0" dirty="0" smtClean="0"/>
              <a:t>personalized</a:t>
            </a:r>
            <a:r>
              <a:rPr lang="zh-CN" altLang="en-US" baseline="0" dirty="0" smtClean="0"/>
              <a:t> </a:t>
            </a:r>
            <a:r>
              <a:rPr lang="en-US" altLang="zh-CN" baseline="0" dirty="0" smtClean="0"/>
              <a:t>recommendation,</a:t>
            </a:r>
            <a:r>
              <a:rPr lang="zh-CN" altLang="en-US" baseline="0" dirty="0" smtClean="0"/>
              <a:t> </a:t>
            </a:r>
            <a:r>
              <a:rPr lang="en-US" altLang="zh-CN" baseline="0" dirty="0" smtClean="0"/>
              <a:t>etc.</a:t>
            </a:r>
            <a:r>
              <a:rPr lang="zh-CN" altLang="en-US" baseline="0" dirty="0" smtClean="0"/>
              <a:t> </a:t>
            </a:r>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13</a:t>
            </a:fld>
            <a:endParaRPr lang="zh-CN" altLang="en-US"/>
          </a:p>
        </p:txBody>
      </p:sp>
    </p:spTree>
    <p:extLst>
      <p:ext uri="{BB962C8B-B14F-4D97-AF65-F5344CB8AC3E}">
        <p14:creationId xmlns:p14="http://schemas.microsoft.com/office/powerpoint/2010/main" val="65306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Any</a:t>
            </a:r>
            <a:r>
              <a:rPr lang="zh-CN" altLang="en-US" dirty="0" smtClean="0"/>
              <a:t> </a:t>
            </a:r>
            <a:r>
              <a:rPr lang="en-US" altLang="zh-CN" dirty="0" smtClean="0"/>
              <a:t>question</a:t>
            </a:r>
            <a:r>
              <a:rPr lang="zh-CN" altLang="en-US" baseline="0" dirty="0" smtClean="0"/>
              <a:t> </a:t>
            </a:r>
            <a:r>
              <a:rPr lang="en-US" altLang="zh-CN" baseline="0" dirty="0" smtClean="0"/>
              <a:t>is</a:t>
            </a:r>
            <a:r>
              <a:rPr lang="zh-CN" altLang="en-US" baseline="0" dirty="0" smtClean="0"/>
              <a:t> </a:t>
            </a:r>
            <a:r>
              <a:rPr lang="en-US" altLang="zh-CN" baseline="0" dirty="0" smtClean="0"/>
              <a:t>welcome.</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14</a:t>
            </a:fld>
            <a:endParaRPr lang="zh-CN" altLang="en-US"/>
          </a:p>
        </p:txBody>
      </p:sp>
    </p:spTree>
    <p:extLst>
      <p:ext uri="{BB962C8B-B14F-4D97-AF65-F5344CB8AC3E}">
        <p14:creationId xmlns:p14="http://schemas.microsoft.com/office/powerpoint/2010/main" val="819750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Thanks</a:t>
            </a:r>
            <a:r>
              <a:rPr lang="zh-CN" altLang="en-US" dirty="0" smtClean="0"/>
              <a:t> </a:t>
            </a:r>
            <a:r>
              <a:rPr lang="en-US" altLang="zh-CN" dirty="0" smtClean="0"/>
              <a:t>a</a:t>
            </a:r>
            <a:r>
              <a:rPr lang="zh-CN" altLang="en-US" baseline="0" dirty="0" smtClean="0"/>
              <a:t> </a:t>
            </a:r>
            <a:r>
              <a:rPr lang="en-US" altLang="zh-CN" baseline="0" dirty="0" smtClean="0"/>
              <a:t>lot.</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15</a:t>
            </a:fld>
            <a:endParaRPr lang="zh-CN" altLang="en-US"/>
          </a:p>
        </p:txBody>
      </p:sp>
    </p:spTree>
    <p:extLst>
      <p:ext uri="{BB962C8B-B14F-4D97-AF65-F5344CB8AC3E}">
        <p14:creationId xmlns:p14="http://schemas.microsoft.com/office/powerpoint/2010/main" val="81117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first</a:t>
            </a:r>
            <a:r>
              <a:rPr lang="en-US" baseline="0" dirty="0" smtClean="0"/>
              <a:t> introduce the background and challenges, and then propose the cloud-assisted framework: </a:t>
            </a:r>
            <a:r>
              <a:rPr lang="en-US" baseline="0" dirty="0" err="1" smtClean="0"/>
              <a:t>TrajMan</a:t>
            </a:r>
            <a:r>
              <a:rPr lang="en-US" baseline="0" dirty="0" smtClean="0"/>
              <a:t>. A case study on commute behavior analysis is then given. After that, I’ll show the experimental results. Finally comes the conclusion.</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2</a:t>
            </a:fld>
            <a:endParaRPr lang="zh-CN" altLang="en-US"/>
          </a:p>
        </p:txBody>
      </p:sp>
    </p:spTree>
    <p:extLst>
      <p:ext uri="{BB962C8B-B14F-4D97-AF65-F5344CB8AC3E}">
        <p14:creationId xmlns:p14="http://schemas.microsoft.com/office/powerpoint/2010/main" val="985705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smart ubiquitous devices get more and more popular, massive trajectory data are generated every day. Lots of applications can be done based on these data. For example, traffic prediction, urban planning, personalized recommendation, etc. </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3</a:t>
            </a:fld>
            <a:endParaRPr lang="zh-CN" altLang="en-US"/>
          </a:p>
        </p:txBody>
      </p:sp>
    </p:spTree>
    <p:extLst>
      <p:ext uri="{BB962C8B-B14F-4D97-AF65-F5344CB8AC3E}">
        <p14:creationId xmlns:p14="http://schemas.microsoft.com/office/powerpoint/2010/main" val="173593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Dealing</a:t>
            </a:r>
            <a:r>
              <a:rPr lang="en-US" baseline="0" dirty="0" smtClean="0"/>
              <a:t> with the trajectory data, we usually meet the following challenges:</a:t>
            </a:r>
          </a:p>
          <a:p>
            <a:r>
              <a:rPr lang="en-US" dirty="0" smtClean="0"/>
              <a:t>One user may have multiple devices and each</a:t>
            </a:r>
            <a:r>
              <a:rPr lang="en-US" baseline="0" dirty="0" smtClean="0"/>
              <a:t> device generates some positioning data. The precision and frequency of the data generated by different devices may vary. Also, d</a:t>
            </a:r>
            <a:r>
              <a:rPr lang="en-US" altLang="zh-CN" dirty="0" smtClean="0"/>
              <a:t>uplication</a:t>
            </a:r>
            <a:r>
              <a:rPr lang="zh-CN" altLang="en-US" dirty="0" smtClean="0"/>
              <a:t> </a:t>
            </a:r>
            <a:r>
              <a:rPr lang="en-US" altLang="zh-CN" dirty="0" smtClean="0"/>
              <a:t>exists</a:t>
            </a:r>
            <a:r>
              <a:rPr lang="en-US" altLang="zh-CN" baseline="0" dirty="0" smtClean="0"/>
              <a:t> since all the devices may generate positioning data at the same time. So, here is the question, what data should be transmitted to the cloud server?</a:t>
            </a:r>
          </a:p>
          <a:p>
            <a:endParaRPr lang="en-US" baseline="0" dirty="0" smtClean="0"/>
          </a:p>
          <a:p>
            <a:r>
              <a:rPr lang="en-US" baseline="0" dirty="0" smtClean="0"/>
              <a:t>Besides, due to the irregularity and randomness of the usage of location based service, we meet data scarcity problem when we want to perform further trajectory analysis. The points on a certain trajectory are too few, may be just 3 or 4 points. Data interpolation must be done if we want more precise results.  </a:t>
            </a:r>
            <a:endParaRPr lang="en-US" dirty="0" smtClean="0"/>
          </a:p>
          <a:p>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4</a:t>
            </a:fld>
            <a:endParaRPr lang="zh-CN" altLang="en-US"/>
          </a:p>
        </p:txBody>
      </p:sp>
    </p:spTree>
    <p:extLst>
      <p:ext uri="{BB962C8B-B14F-4D97-AF65-F5344CB8AC3E}">
        <p14:creationId xmlns:p14="http://schemas.microsoft.com/office/powerpoint/2010/main" val="133718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propose</a:t>
            </a:r>
            <a:r>
              <a:rPr lang="en-US" baseline="0" dirty="0" smtClean="0"/>
              <a:t> </a:t>
            </a:r>
            <a:r>
              <a:rPr lang="en-US" baseline="0" dirty="0" err="1" smtClean="0"/>
              <a:t>TrajMan</a:t>
            </a:r>
            <a:r>
              <a:rPr lang="en-US" baseline="0" dirty="0" smtClean="0"/>
              <a:t>, the Cloud-assisted Framework for </a:t>
            </a:r>
            <a:r>
              <a:rPr lang="en-US" baseline="0" dirty="0" err="1" smtClean="0"/>
              <a:t>Trajetory</a:t>
            </a:r>
            <a:r>
              <a:rPr lang="en-US" baseline="0" dirty="0" smtClean="0"/>
              <a:t> Data Management and Analysis. </a:t>
            </a:r>
            <a:r>
              <a:rPr lang="en-US" baseline="0" dirty="0" err="1" smtClean="0"/>
              <a:t>TrajMan</a:t>
            </a:r>
            <a:r>
              <a:rPr lang="en-US" baseline="0" dirty="0" smtClean="0"/>
              <a:t> inserts an Edge layer between clients and the cloud server. </a:t>
            </a:r>
          </a:p>
          <a:p>
            <a:endParaRPr lang="en-US" baseline="0" dirty="0" smtClean="0"/>
          </a:p>
          <a:p>
            <a:r>
              <a:rPr lang="en-US" baseline="0" dirty="0" smtClean="0"/>
              <a:t>The edge layer consists of edge devices </a:t>
            </a:r>
            <a:r>
              <a:rPr lang="en-US" baseline="0" dirty="0" smtClean="0"/>
              <a:t>such as wireless </a:t>
            </a:r>
            <a:r>
              <a:rPr lang="en-US" baseline="0" dirty="0" smtClean="0"/>
              <a:t>routers and cell towers. They do some data preprocessing work </a:t>
            </a:r>
            <a:r>
              <a:rPr lang="en-US" baseline="0" dirty="0" smtClean="0"/>
              <a:t>including anomaly </a:t>
            </a:r>
            <a:r>
              <a:rPr lang="en-US" baseline="0" dirty="0" smtClean="0"/>
              <a:t>elimination, and calibrate user’s position with the data collected from different sources. The edge layer makes the best estimation of the user’s location based on the collected data and compress them before sending them to the cloud servers. </a:t>
            </a:r>
          </a:p>
          <a:p>
            <a:endParaRPr lang="en-US" baseline="0" dirty="0" smtClean="0"/>
          </a:p>
          <a:p>
            <a:r>
              <a:rPr lang="en-US" baseline="0" dirty="0" smtClean="0"/>
              <a:t>The cloud server will first recognize </a:t>
            </a:r>
            <a:r>
              <a:rPr lang="en-US" baseline="0" dirty="0" smtClean="0"/>
              <a:t>trajectories </a:t>
            </a:r>
            <a:r>
              <a:rPr lang="en-US" baseline="0" dirty="0" smtClean="0"/>
              <a:t>and perform data interpolation by merging similar trajectories. Then, it can do the feature mining and make open APIs for these mined features to other applications.</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5</a:t>
            </a:fld>
            <a:endParaRPr lang="zh-CN" altLang="en-US"/>
          </a:p>
        </p:txBody>
      </p:sp>
    </p:spTree>
    <p:extLst>
      <p:ext uri="{BB962C8B-B14F-4D97-AF65-F5344CB8AC3E}">
        <p14:creationId xmlns:p14="http://schemas.microsoft.com/office/powerpoint/2010/main" val="212460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zh-CN" altLang="en-US" baseline="0" dirty="0" smtClean="0"/>
              <a:t> </a:t>
            </a:r>
            <a:r>
              <a:rPr lang="en-US" altLang="zh-CN" baseline="0" dirty="0" smtClean="0"/>
              <a:t>conducted</a:t>
            </a:r>
            <a:r>
              <a:rPr lang="zh-CN" altLang="en-US" baseline="0" dirty="0" smtClean="0"/>
              <a:t> </a:t>
            </a:r>
            <a:r>
              <a:rPr lang="en-US" altLang="zh-CN" baseline="0" dirty="0" smtClean="0"/>
              <a:t>a</a:t>
            </a:r>
            <a:r>
              <a:rPr lang="zh-CN" altLang="en-US" baseline="0" dirty="0" smtClean="0"/>
              <a:t> </a:t>
            </a:r>
            <a:r>
              <a:rPr lang="en-US" altLang="zh-CN" baseline="0" dirty="0" smtClean="0"/>
              <a:t>case</a:t>
            </a:r>
            <a:r>
              <a:rPr lang="zh-CN" altLang="en-US" baseline="0" dirty="0" smtClean="0"/>
              <a:t> </a:t>
            </a:r>
            <a:r>
              <a:rPr lang="en-US" altLang="zh-CN" baseline="0" dirty="0" smtClean="0"/>
              <a:t>study</a:t>
            </a:r>
            <a:r>
              <a:rPr lang="zh-CN" altLang="en-US" baseline="0" dirty="0" smtClean="0"/>
              <a:t> </a:t>
            </a:r>
            <a:r>
              <a:rPr lang="en-US" altLang="zh-CN" baseline="0" dirty="0" smtClean="0"/>
              <a:t>on</a:t>
            </a:r>
            <a:r>
              <a:rPr lang="zh-CN" altLang="en-US" baseline="0" dirty="0" smtClean="0"/>
              <a:t> </a:t>
            </a:r>
            <a:r>
              <a:rPr lang="en-US" altLang="zh-CN" baseline="0" dirty="0" smtClean="0"/>
              <a:t>commute</a:t>
            </a:r>
            <a:r>
              <a:rPr lang="zh-CN" altLang="en-US" baseline="0" dirty="0" smtClean="0"/>
              <a:t> </a:t>
            </a:r>
            <a:r>
              <a:rPr lang="en-US" altLang="zh-CN" baseline="0" dirty="0" smtClean="0"/>
              <a:t>behavior</a:t>
            </a:r>
            <a:r>
              <a:rPr lang="zh-CN" altLang="en-US" baseline="0" dirty="0" smtClean="0"/>
              <a:t> </a:t>
            </a:r>
            <a:r>
              <a:rPr lang="en-US" altLang="zh-CN" baseline="0" dirty="0" smtClean="0"/>
              <a:t>analysis</a:t>
            </a:r>
            <a:r>
              <a:rPr lang="zh-CN" altLang="en-US" baseline="0" dirty="0" smtClean="0"/>
              <a:t> </a:t>
            </a:r>
            <a:r>
              <a:rPr lang="en-US" altLang="zh-CN" baseline="0" dirty="0" smtClean="0"/>
              <a:t>to</a:t>
            </a:r>
            <a:r>
              <a:rPr lang="zh-CN" altLang="en-US" baseline="0" dirty="0" smtClean="0"/>
              <a:t> </a:t>
            </a:r>
            <a:r>
              <a:rPr lang="en-US" altLang="zh-CN" baseline="0" dirty="0" smtClean="0"/>
              <a:t>show</a:t>
            </a:r>
            <a:r>
              <a:rPr lang="zh-CN" altLang="en-US" baseline="0" dirty="0" smtClean="0"/>
              <a:t> </a:t>
            </a:r>
            <a:r>
              <a:rPr lang="en-US" altLang="zh-CN" baseline="0" dirty="0" smtClean="0"/>
              <a:t>the</a:t>
            </a:r>
            <a:r>
              <a:rPr lang="zh-CN" altLang="en-US" baseline="0" dirty="0" smtClean="0"/>
              <a:t> </a:t>
            </a:r>
            <a:r>
              <a:rPr lang="en-US" altLang="zh-CN" baseline="0" dirty="0" smtClean="0"/>
              <a:t>effectiveness</a:t>
            </a:r>
            <a:r>
              <a:rPr lang="zh-CN" altLang="en-US" baseline="0" dirty="0" smtClean="0"/>
              <a:t> </a:t>
            </a:r>
            <a:r>
              <a:rPr lang="en-US" altLang="zh-CN" baseline="0" dirty="0" smtClean="0"/>
              <a:t>of</a:t>
            </a:r>
            <a:r>
              <a:rPr lang="zh-CN" altLang="en-US" baseline="0" dirty="0" smtClean="0"/>
              <a:t> </a:t>
            </a:r>
            <a:r>
              <a:rPr lang="en-US" altLang="zh-CN" baseline="0" dirty="0" smtClean="0"/>
              <a:t>our</a:t>
            </a:r>
            <a:r>
              <a:rPr lang="zh-CN" altLang="en-US" baseline="0" dirty="0" smtClean="0"/>
              <a:t> </a:t>
            </a:r>
            <a:r>
              <a:rPr lang="en-US" altLang="zh-CN" baseline="0" dirty="0" smtClean="0"/>
              <a:t>framework.</a:t>
            </a:r>
          </a:p>
          <a:p>
            <a:endParaRPr lang="en-US" altLang="zh-CN" baseline="0" dirty="0" smtClean="0"/>
          </a:p>
          <a:p>
            <a:r>
              <a:rPr lang="en-US" altLang="zh-CN" baseline="0" dirty="0" smtClean="0"/>
              <a:t>We</a:t>
            </a:r>
            <a:r>
              <a:rPr lang="zh-CN" altLang="en-US" baseline="0" dirty="0" smtClean="0"/>
              <a:t> </a:t>
            </a:r>
            <a:r>
              <a:rPr lang="en-US" altLang="zh-CN" baseline="0" dirty="0" smtClean="0"/>
              <a:t>developed</a:t>
            </a:r>
            <a:r>
              <a:rPr lang="zh-CN" altLang="en-US" baseline="0" dirty="0" smtClean="0"/>
              <a:t> </a:t>
            </a:r>
            <a:r>
              <a:rPr lang="en-US" altLang="zh-CN" baseline="0" dirty="0" smtClean="0"/>
              <a:t>two</a:t>
            </a:r>
            <a:r>
              <a:rPr lang="zh-CN" altLang="en-US" baseline="0" dirty="0" smtClean="0"/>
              <a:t> </a:t>
            </a:r>
            <a:r>
              <a:rPr lang="en-US" altLang="zh-CN" baseline="0" dirty="0" smtClean="0"/>
              <a:t>versions</a:t>
            </a:r>
            <a:r>
              <a:rPr lang="zh-CN" altLang="en-US" baseline="0" dirty="0" smtClean="0"/>
              <a:t> </a:t>
            </a:r>
            <a:r>
              <a:rPr lang="en-US" altLang="zh-CN" baseline="0" dirty="0" smtClean="0"/>
              <a:t>of</a:t>
            </a:r>
            <a:r>
              <a:rPr lang="zh-CN" altLang="en-US" baseline="0" dirty="0" smtClean="0"/>
              <a:t> </a:t>
            </a:r>
            <a:r>
              <a:rPr lang="en-US" altLang="zh-CN" baseline="0" dirty="0" smtClean="0"/>
              <a:t>apps:</a:t>
            </a:r>
            <a:r>
              <a:rPr lang="zh-CN" altLang="en-US" baseline="0" dirty="0" smtClean="0"/>
              <a:t> </a:t>
            </a:r>
            <a:r>
              <a:rPr lang="en-US" altLang="zh-CN" baseline="0" dirty="0" smtClean="0"/>
              <a:t>the</a:t>
            </a:r>
            <a:r>
              <a:rPr lang="zh-CN" altLang="en-US" baseline="0" dirty="0" smtClean="0"/>
              <a:t> </a:t>
            </a:r>
            <a:r>
              <a:rPr lang="en-US" altLang="zh-CN" baseline="0" dirty="0" smtClean="0"/>
              <a:t>Android</a:t>
            </a:r>
            <a:r>
              <a:rPr lang="zh-CN" altLang="en-US" baseline="0" dirty="0" smtClean="0"/>
              <a:t> </a:t>
            </a:r>
            <a:r>
              <a:rPr lang="en-US" altLang="zh-CN" baseline="0" dirty="0" smtClean="0"/>
              <a:t>app</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web</a:t>
            </a:r>
            <a:r>
              <a:rPr lang="zh-CN" altLang="en-US" baseline="0" dirty="0" smtClean="0"/>
              <a:t> </a:t>
            </a:r>
            <a:r>
              <a:rPr lang="en-US" altLang="zh-CN" baseline="0" dirty="0" smtClean="0"/>
              <a:t>app.</a:t>
            </a:r>
            <a:r>
              <a:rPr lang="zh-CN" altLang="en-US" baseline="0" dirty="0" smtClean="0"/>
              <a:t> </a:t>
            </a:r>
            <a:r>
              <a:rPr lang="en-US" altLang="zh-CN" baseline="0" dirty="0" smtClean="0"/>
              <a:t>We</a:t>
            </a:r>
            <a:r>
              <a:rPr lang="zh-CN" altLang="en-US" baseline="0" dirty="0" smtClean="0"/>
              <a:t> </a:t>
            </a:r>
            <a:r>
              <a:rPr lang="en-US" altLang="zh-CN" baseline="0" dirty="0" smtClean="0"/>
              <a:t>enrolled</a:t>
            </a:r>
            <a:r>
              <a:rPr lang="zh-CN" altLang="en-US" baseline="0" dirty="0" smtClean="0"/>
              <a:t> </a:t>
            </a:r>
            <a:r>
              <a:rPr lang="en-US" altLang="zh-CN" baseline="0" dirty="0" smtClean="0"/>
              <a:t>88</a:t>
            </a:r>
            <a:r>
              <a:rPr lang="zh-CN" altLang="en-US" baseline="0" dirty="0" smtClean="0"/>
              <a:t> </a:t>
            </a:r>
            <a:r>
              <a:rPr lang="en-US" altLang="zh-CN" baseline="0" dirty="0" smtClean="0"/>
              <a:t>volunteers</a:t>
            </a:r>
            <a:r>
              <a:rPr lang="zh-CN" altLang="en-US" baseline="0" dirty="0" smtClean="0"/>
              <a:t> </a:t>
            </a:r>
            <a:r>
              <a:rPr lang="en-US" altLang="zh-CN" baseline="0" dirty="0" smtClean="0"/>
              <a:t>in</a:t>
            </a:r>
            <a:r>
              <a:rPr lang="zh-CN" altLang="en-US" baseline="0" dirty="0" smtClean="0"/>
              <a:t> </a:t>
            </a:r>
            <a:r>
              <a:rPr lang="en-US" altLang="zh-CN" baseline="0" dirty="0" smtClean="0"/>
              <a:t>5</a:t>
            </a:r>
            <a:r>
              <a:rPr lang="zh-CN" altLang="en-US" baseline="0" dirty="0" smtClean="0"/>
              <a:t> </a:t>
            </a:r>
            <a:r>
              <a:rPr lang="en-US" altLang="zh-CN" baseline="0" dirty="0" smtClean="0"/>
              <a:t>cities.</a:t>
            </a:r>
            <a:r>
              <a:rPr lang="zh-CN" altLang="en-US" baseline="0" dirty="0" smtClean="0"/>
              <a:t> </a:t>
            </a:r>
            <a:r>
              <a:rPr lang="en-US" altLang="zh-CN" baseline="0" dirty="0" smtClean="0"/>
              <a:t>Each volunteer participates in the project for 1 week to 1 month, and there are 601 person-days in total.</a:t>
            </a:r>
          </a:p>
          <a:p>
            <a:endParaRPr lang="en-US" altLang="zh-CN" baseline="0" dirty="0" smtClean="0"/>
          </a:p>
          <a:p>
            <a:r>
              <a:rPr lang="en-US" altLang="zh-CN" baseline="0" dirty="0" smtClean="0"/>
              <a:t>We also developed a web page for online survey. The questions include the user’s home/company location, their commute time and distance, etc.</a:t>
            </a:r>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6</a:t>
            </a:fld>
            <a:endParaRPr lang="zh-CN" altLang="en-US"/>
          </a:p>
        </p:txBody>
      </p:sp>
    </p:spTree>
    <p:extLst>
      <p:ext uri="{BB962C8B-B14F-4D97-AF65-F5344CB8AC3E}">
        <p14:creationId xmlns:p14="http://schemas.microsoft.com/office/powerpoint/2010/main" val="100825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a:t>
            </a:r>
            <a:r>
              <a:rPr lang="en-US" baseline="0" dirty="0" smtClean="0"/>
              <a:t> positioning data are first sent to the edge servers. The edge servers will first eliminate data with too much deviation, then merge data from different sources and choose the one with highest accuracy. After that, the edge servers will calibrate the user’s position with spatiotemporal adjacent points. The edge servers would then resample and compress the data before transmitting them to the cloud server</a:t>
            </a:r>
            <a:endParaRPr lang="en-US" dirty="0"/>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7</a:t>
            </a:fld>
            <a:endParaRPr lang="zh-CN" altLang="en-US"/>
          </a:p>
        </p:txBody>
      </p:sp>
    </p:spTree>
    <p:extLst>
      <p:ext uri="{BB962C8B-B14F-4D97-AF65-F5344CB8AC3E}">
        <p14:creationId xmlns:p14="http://schemas.microsoft.com/office/powerpoint/2010/main" val="98178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found that each collected trajectory may only contain 5~10 points, which is too few for precise feature mining. Due to the regularity of the user’s commute behavior, we can merge similar commute trajectories. There are two features of our algorithm:</a:t>
            </a:r>
          </a:p>
          <a:p>
            <a:endParaRPr lang="en-US" baseline="0" dirty="0" smtClean="0"/>
          </a:p>
          <a:p>
            <a:r>
              <a:rPr lang="en-US" baseline="0" dirty="0" smtClean="0"/>
              <a:t>Our algorithm keeps the points’ topological order in the merged trajectory the same as that in their original trajectory</a:t>
            </a:r>
          </a:p>
          <a:p>
            <a:r>
              <a:rPr lang="en-US" baseline="0" dirty="0" smtClean="0"/>
              <a:t>We merge the trajectories in both spatial and temporal dimensions.</a:t>
            </a:r>
          </a:p>
          <a:p>
            <a:endParaRPr lang="en-US" baseline="0" dirty="0" smtClean="0"/>
          </a:p>
          <a:p>
            <a:r>
              <a:rPr lang="en-US" baseline="0" dirty="0" smtClean="0"/>
              <a:t>The left and middle picture show the user’s commute trajectories on two certain days, and the right one is the merged trajectory. We calculate the travelling time between two adjacent points based on the distance.</a:t>
            </a:r>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8</a:t>
            </a:fld>
            <a:endParaRPr lang="zh-CN" altLang="en-US"/>
          </a:p>
        </p:txBody>
      </p:sp>
    </p:spTree>
    <p:extLst>
      <p:ext uri="{BB962C8B-B14F-4D97-AF65-F5344CB8AC3E}">
        <p14:creationId xmlns:p14="http://schemas.microsoft.com/office/powerpoint/2010/main" val="95455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merge</a:t>
            </a:r>
            <a:r>
              <a:rPr lang="en-US" baseline="0" dirty="0" smtClean="0"/>
              <a:t> all the similar trajectories, for a certain commute trajectory, we can calculate the length of the corresponding merged trajectory as the commute distance.</a:t>
            </a:r>
          </a:p>
          <a:p>
            <a:endParaRPr lang="en-US" baseline="0" dirty="0"/>
          </a:p>
          <a:p>
            <a:r>
              <a:rPr lang="en-US" baseline="0" dirty="0" smtClean="0"/>
              <a:t>In terms of the departure/arrival time, we can first calculate the average velocity of the trajectory and estimate the time with it.</a:t>
            </a:r>
          </a:p>
          <a:p>
            <a:endParaRPr lang="en-US" baseline="0" dirty="0" smtClean="0"/>
          </a:p>
          <a:p>
            <a:r>
              <a:rPr lang="en-US" baseline="0" dirty="0" smtClean="0"/>
              <a:t>The commute time can be calculated as the difference between arrival time and departure time.</a:t>
            </a:r>
          </a:p>
        </p:txBody>
      </p:sp>
      <p:sp>
        <p:nvSpPr>
          <p:cNvPr id="4" name="Slide Number Placeholder 3"/>
          <p:cNvSpPr>
            <a:spLocks noGrp="1"/>
          </p:cNvSpPr>
          <p:nvPr>
            <p:ph type="sldNum" sz="quarter" idx="10"/>
          </p:nvPr>
        </p:nvSpPr>
        <p:spPr/>
        <p:txBody>
          <a:bodyPr/>
          <a:lstStyle/>
          <a:p>
            <a:fld id="{D9C5417B-1165-4641-8DB5-B5708447AEFC}" type="slidenum">
              <a:rPr lang="zh-CN" altLang="en-US" smtClean="0"/>
              <a:t>9</a:t>
            </a:fld>
            <a:endParaRPr lang="zh-CN" altLang="en-US"/>
          </a:p>
        </p:txBody>
      </p:sp>
    </p:spTree>
    <p:extLst>
      <p:ext uri="{BB962C8B-B14F-4D97-AF65-F5344CB8AC3E}">
        <p14:creationId xmlns:p14="http://schemas.microsoft.com/office/powerpoint/2010/main" val="8932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3447281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311246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1810544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04908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15553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extLst>
      <p:ext uri="{BB962C8B-B14F-4D97-AF65-F5344CB8AC3E}">
        <p14:creationId xmlns:p14="http://schemas.microsoft.com/office/powerpoint/2010/main" val="4172312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196977"/>
            <a:ext cx="4141788" cy="54721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1389" y="1196977"/>
            <a:ext cx="4141787" cy="54721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6085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84015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30327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22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37094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545930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2937568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4448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4976" y="39688"/>
            <a:ext cx="21082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39688"/>
            <a:ext cx="6175375" cy="6629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036209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0638" y="39690"/>
            <a:ext cx="7562850" cy="9810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1" y="1196977"/>
            <a:ext cx="8435975" cy="5472113"/>
          </a:xfrm>
        </p:spPr>
        <p:txBody>
          <a:bodyPr/>
          <a:lstStyle/>
          <a:p>
            <a:pPr lvl="0"/>
            <a:r>
              <a:rPr lang="zh-CN" altLang="en-US" noProof="0" smtClean="0"/>
              <a:t>单击图标添加表格</a:t>
            </a:r>
          </a:p>
        </p:txBody>
      </p:sp>
    </p:spTree>
    <p:extLst>
      <p:ext uri="{BB962C8B-B14F-4D97-AF65-F5344CB8AC3E}">
        <p14:creationId xmlns:p14="http://schemas.microsoft.com/office/powerpoint/2010/main" val="3856457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90638" y="39690"/>
            <a:ext cx="7562850" cy="9810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196977"/>
            <a:ext cx="4141788"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1389" y="1196977"/>
            <a:ext cx="4141787"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08438"/>
            <a:ext cx="4141788"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51389" y="4008438"/>
            <a:ext cx="4141787"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25942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90638" y="39690"/>
            <a:ext cx="7562850" cy="9810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96977"/>
            <a:ext cx="4141788" cy="5472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1389" y="1196977"/>
            <a:ext cx="4141787"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51389" y="4008438"/>
            <a:ext cx="4141787"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99771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37286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2056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73329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873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921527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56030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230060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48398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25830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196706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789806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657395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923543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62391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extLst>
      <p:ext uri="{BB962C8B-B14F-4D97-AF65-F5344CB8AC3E}">
        <p14:creationId xmlns:p14="http://schemas.microsoft.com/office/powerpoint/2010/main" val="113909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2411813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96977"/>
            <a:ext cx="4141788" cy="54721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1389" y="1196977"/>
            <a:ext cx="4141787" cy="54721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607251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93056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11737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2744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717563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35380677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36585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4976" y="39688"/>
            <a:ext cx="21082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39688"/>
            <a:ext cx="6175375" cy="6629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99461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0638" y="39690"/>
            <a:ext cx="7562850" cy="9810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1" y="1196977"/>
            <a:ext cx="8435975" cy="5472113"/>
          </a:xfrm>
        </p:spPr>
        <p:txBody>
          <a:bodyPr/>
          <a:lstStyle/>
          <a:p>
            <a:pPr lvl="0"/>
            <a:r>
              <a:rPr lang="zh-CN" altLang="en-US" noProof="0" smtClean="0"/>
              <a:t>单击图标添加表格</a:t>
            </a:r>
          </a:p>
        </p:txBody>
      </p:sp>
    </p:spTree>
    <p:extLst>
      <p:ext uri="{BB962C8B-B14F-4D97-AF65-F5344CB8AC3E}">
        <p14:creationId xmlns:p14="http://schemas.microsoft.com/office/powerpoint/2010/main" val="3209443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90638" y="39690"/>
            <a:ext cx="7562850" cy="9810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196977"/>
            <a:ext cx="4141788"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1389" y="1196977"/>
            <a:ext cx="4141787"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08438"/>
            <a:ext cx="4141788"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51389" y="4008438"/>
            <a:ext cx="4141787"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2195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3277313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90638" y="39690"/>
            <a:ext cx="7562850" cy="9810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96977"/>
            <a:ext cx="4141788" cy="5472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1389" y="1196977"/>
            <a:ext cx="4141787"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51389" y="4008438"/>
            <a:ext cx="4141787"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29761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608050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2398417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884665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384941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67517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51329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712352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275426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9414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19803140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226350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951464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056689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303514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extLst>
      <p:ext uri="{BB962C8B-B14F-4D97-AF65-F5344CB8AC3E}">
        <p14:creationId xmlns:p14="http://schemas.microsoft.com/office/powerpoint/2010/main" val="33205109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96977"/>
            <a:ext cx="4141788" cy="54721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1389" y="1196977"/>
            <a:ext cx="4141787" cy="54721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27161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20607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2299665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4036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2491099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37548710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39841098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13179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4976" y="39688"/>
            <a:ext cx="21082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39688"/>
            <a:ext cx="6175375" cy="6629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391328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0638" y="39690"/>
            <a:ext cx="7562850" cy="9810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1" y="1196977"/>
            <a:ext cx="8435975" cy="5472113"/>
          </a:xfrm>
        </p:spPr>
        <p:txBody>
          <a:bodyPr/>
          <a:lstStyle/>
          <a:p>
            <a:pPr lvl="0"/>
            <a:r>
              <a:rPr lang="zh-CN" altLang="en-US" noProof="0" smtClean="0"/>
              <a:t>单击图标添加表格</a:t>
            </a:r>
          </a:p>
        </p:txBody>
      </p:sp>
    </p:spTree>
    <p:extLst>
      <p:ext uri="{BB962C8B-B14F-4D97-AF65-F5344CB8AC3E}">
        <p14:creationId xmlns:p14="http://schemas.microsoft.com/office/powerpoint/2010/main" val="39686981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90638" y="39690"/>
            <a:ext cx="7562850" cy="98107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196977"/>
            <a:ext cx="4141788"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1389" y="1196977"/>
            <a:ext cx="4141787"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08438"/>
            <a:ext cx="4141788"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51389" y="4008438"/>
            <a:ext cx="4141787"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71126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90638" y="39690"/>
            <a:ext cx="7562850" cy="9810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96977"/>
            <a:ext cx="4141788" cy="5472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1389" y="1196977"/>
            <a:ext cx="4141787" cy="265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51389" y="4008438"/>
            <a:ext cx="4141787"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8792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107158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F7029F6-7530-492B-BA2B-E434781815E6}" type="datetimeFigureOut">
              <a:rPr lang="zh-CN" altLang="en-US" smtClean="0"/>
              <a:t>2017/12/12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25364322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theme" Target="../theme/theme4.xml"/><Relationship Id="rId16" Type="http://schemas.openxmlformats.org/officeDocument/2006/relationships/image" Target="../media/image1.jpe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theme" Target="../theme/theme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theme" Target="../theme/theme6.xml"/><Relationship Id="rId16" Type="http://schemas.openxmlformats.org/officeDocument/2006/relationships/image" Target="../media/image1.jpe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52211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2" descr="di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1290638" y="39690"/>
            <a:ext cx="75628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1" y="1196977"/>
            <a:ext cx="8435975"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341894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5pPr>
      <a:lvl6pPr marL="342900" algn="l" rtl="0" eaLnBrk="1" fontAlgn="base" hangingPunct="1">
        <a:spcBef>
          <a:spcPct val="0"/>
        </a:spcBef>
        <a:spcAft>
          <a:spcPct val="0"/>
        </a:spcAft>
        <a:defRPr sz="3300">
          <a:solidFill>
            <a:schemeClr val="tx2"/>
          </a:solidFill>
          <a:latin typeface="Arial" charset="0"/>
          <a:ea typeface="宋体" pitchFamily="2" charset="-122"/>
        </a:defRPr>
      </a:lvl6pPr>
      <a:lvl7pPr marL="685800" algn="l" rtl="0" eaLnBrk="1" fontAlgn="base" hangingPunct="1">
        <a:spcBef>
          <a:spcPct val="0"/>
        </a:spcBef>
        <a:spcAft>
          <a:spcPct val="0"/>
        </a:spcAft>
        <a:defRPr sz="3300">
          <a:solidFill>
            <a:schemeClr val="tx2"/>
          </a:solidFill>
          <a:latin typeface="Arial" charset="0"/>
          <a:ea typeface="宋体" pitchFamily="2" charset="-122"/>
        </a:defRPr>
      </a:lvl7pPr>
      <a:lvl8pPr marL="1028700" algn="l" rtl="0" eaLnBrk="1" fontAlgn="base" hangingPunct="1">
        <a:spcBef>
          <a:spcPct val="0"/>
        </a:spcBef>
        <a:spcAft>
          <a:spcPct val="0"/>
        </a:spcAft>
        <a:defRPr sz="3300">
          <a:solidFill>
            <a:schemeClr val="tx2"/>
          </a:solidFill>
          <a:latin typeface="Arial" charset="0"/>
          <a:ea typeface="宋体" pitchFamily="2" charset="-122"/>
        </a:defRPr>
      </a:lvl8pPr>
      <a:lvl9pPr marL="1371600" algn="l" rtl="0" eaLnBrk="1" fontAlgn="base" hangingPunct="1">
        <a:spcBef>
          <a:spcPct val="0"/>
        </a:spcBef>
        <a:spcAft>
          <a:spcPct val="0"/>
        </a:spcAft>
        <a:defRPr sz="3300">
          <a:solidFill>
            <a:schemeClr val="tx2"/>
          </a:solidFill>
          <a:latin typeface="Arial" charset="0"/>
          <a:ea typeface="宋体" pitchFamily="2" charset="-122"/>
        </a:defRPr>
      </a:lvl9pPr>
    </p:titleStyle>
    <p:bodyStyle>
      <a:lvl1pPr marL="257175" indent="-257175" algn="l" rtl="0" eaLnBrk="1" fontAlgn="base" hangingPunct="1">
        <a:spcBef>
          <a:spcPct val="20000"/>
        </a:spcBef>
        <a:spcAft>
          <a:spcPct val="0"/>
        </a:spcAft>
        <a:buChar char="•"/>
        <a:defRPr kumimoji="1" sz="2400">
          <a:solidFill>
            <a:schemeClr val="tx1"/>
          </a:solidFill>
          <a:latin typeface="+mn-lt"/>
          <a:ea typeface="+mn-ea"/>
          <a:cs typeface="宋体" charset="0"/>
        </a:defRPr>
      </a:lvl1pPr>
      <a:lvl2pPr marL="557213" indent="-214313" algn="l" rtl="0" eaLnBrk="1" fontAlgn="base" hangingPunct="1">
        <a:spcBef>
          <a:spcPct val="20000"/>
        </a:spcBef>
        <a:spcAft>
          <a:spcPct val="0"/>
        </a:spcAft>
        <a:buChar char="–"/>
        <a:defRPr kumimoji="1" sz="2100">
          <a:solidFill>
            <a:schemeClr val="tx1"/>
          </a:solidFill>
          <a:latin typeface="+mn-lt"/>
          <a:ea typeface="+mn-ea"/>
          <a:cs typeface="宋体" charset="0"/>
        </a:defRPr>
      </a:lvl2pPr>
      <a:lvl3pPr marL="857250" indent="-171450" algn="l" rtl="0" eaLnBrk="1" fontAlgn="base" hangingPunct="1">
        <a:spcBef>
          <a:spcPct val="20000"/>
        </a:spcBef>
        <a:spcAft>
          <a:spcPct val="0"/>
        </a:spcAft>
        <a:buChar char="•"/>
        <a:defRPr kumimoji="1" sz="1800">
          <a:solidFill>
            <a:schemeClr val="tx1"/>
          </a:solidFill>
          <a:latin typeface="+mn-lt"/>
          <a:ea typeface="+mn-ea"/>
          <a:cs typeface="宋体" charset="0"/>
        </a:defRPr>
      </a:lvl3pPr>
      <a:lvl4pPr marL="12001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4pPr>
      <a:lvl5pPr marL="15430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5pPr>
      <a:lvl6pPr marL="1885950" indent="-171450" algn="l" rtl="0" eaLnBrk="1" fontAlgn="base" hangingPunct="1">
        <a:spcBef>
          <a:spcPct val="20000"/>
        </a:spcBef>
        <a:spcAft>
          <a:spcPct val="0"/>
        </a:spcAft>
        <a:buChar char="»"/>
        <a:defRPr sz="1500">
          <a:solidFill>
            <a:schemeClr val="tx1"/>
          </a:solidFill>
          <a:latin typeface="+mn-lt"/>
          <a:ea typeface="+mn-ea"/>
        </a:defRPr>
      </a:lvl6pPr>
      <a:lvl7pPr marL="2228850" indent="-171450" algn="l" rtl="0" eaLnBrk="1" fontAlgn="base" hangingPunct="1">
        <a:spcBef>
          <a:spcPct val="20000"/>
        </a:spcBef>
        <a:spcAft>
          <a:spcPct val="0"/>
        </a:spcAft>
        <a:buChar char="»"/>
        <a:defRPr sz="1500">
          <a:solidFill>
            <a:schemeClr val="tx1"/>
          </a:solidFill>
          <a:latin typeface="+mn-lt"/>
          <a:ea typeface="+mn-ea"/>
        </a:defRPr>
      </a:lvl7pPr>
      <a:lvl8pPr marL="2571750" indent="-171450" algn="l" rtl="0" eaLnBrk="1" fontAlgn="base" hangingPunct="1">
        <a:spcBef>
          <a:spcPct val="20000"/>
        </a:spcBef>
        <a:spcAft>
          <a:spcPct val="0"/>
        </a:spcAft>
        <a:buChar char="»"/>
        <a:defRPr sz="1500">
          <a:solidFill>
            <a:schemeClr val="tx1"/>
          </a:solidFill>
          <a:latin typeface="+mn-lt"/>
          <a:ea typeface="+mn-ea"/>
        </a:defRPr>
      </a:lvl8pPr>
      <a:lvl9pPr marL="2914650" indent="-171450" algn="l" rtl="0" eaLnBrk="1" fontAlgn="base" hangingPunct="1">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391228835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2" descr="di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1290638" y="39690"/>
            <a:ext cx="75628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1" y="1196977"/>
            <a:ext cx="8435975"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0453504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txStyles>
    <p:title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5pPr>
      <a:lvl6pPr marL="342900" algn="l" rtl="0" eaLnBrk="1" fontAlgn="base" hangingPunct="1">
        <a:spcBef>
          <a:spcPct val="0"/>
        </a:spcBef>
        <a:spcAft>
          <a:spcPct val="0"/>
        </a:spcAft>
        <a:defRPr sz="3300">
          <a:solidFill>
            <a:schemeClr val="tx2"/>
          </a:solidFill>
          <a:latin typeface="Arial" charset="0"/>
          <a:ea typeface="宋体" pitchFamily="2" charset="-122"/>
        </a:defRPr>
      </a:lvl6pPr>
      <a:lvl7pPr marL="685800" algn="l" rtl="0" eaLnBrk="1" fontAlgn="base" hangingPunct="1">
        <a:spcBef>
          <a:spcPct val="0"/>
        </a:spcBef>
        <a:spcAft>
          <a:spcPct val="0"/>
        </a:spcAft>
        <a:defRPr sz="3300">
          <a:solidFill>
            <a:schemeClr val="tx2"/>
          </a:solidFill>
          <a:latin typeface="Arial" charset="0"/>
          <a:ea typeface="宋体" pitchFamily="2" charset="-122"/>
        </a:defRPr>
      </a:lvl7pPr>
      <a:lvl8pPr marL="1028700" algn="l" rtl="0" eaLnBrk="1" fontAlgn="base" hangingPunct="1">
        <a:spcBef>
          <a:spcPct val="0"/>
        </a:spcBef>
        <a:spcAft>
          <a:spcPct val="0"/>
        </a:spcAft>
        <a:defRPr sz="3300">
          <a:solidFill>
            <a:schemeClr val="tx2"/>
          </a:solidFill>
          <a:latin typeface="Arial" charset="0"/>
          <a:ea typeface="宋体" pitchFamily="2" charset="-122"/>
        </a:defRPr>
      </a:lvl8pPr>
      <a:lvl9pPr marL="1371600" algn="l" rtl="0" eaLnBrk="1" fontAlgn="base" hangingPunct="1">
        <a:spcBef>
          <a:spcPct val="0"/>
        </a:spcBef>
        <a:spcAft>
          <a:spcPct val="0"/>
        </a:spcAft>
        <a:defRPr sz="3300">
          <a:solidFill>
            <a:schemeClr val="tx2"/>
          </a:solidFill>
          <a:latin typeface="Arial" charset="0"/>
          <a:ea typeface="宋体" pitchFamily="2" charset="-122"/>
        </a:defRPr>
      </a:lvl9pPr>
    </p:titleStyle>
    <p:bodyStyle>
      <a:lvl1pPr marL="257175" indent="-257175" algn="l" rtl="0" eaLnBrk="1" fontAlgn="base" hangingPunct="1">
        <a:spcBef>
          <a:spcPct val="20000"/>
        </a:spcBef>
        <a:spcAft>
          <a:spcPct val="0"/>
        </a:spcAft>
        <a:buChar char="•"/>
        <a:defRPr kumimoji="1" sz="2400">
          <a:solidFill>
            <a:schemeClr val="tx1"/>
          </a:solidFill>
          <a:latin typeface="+mn-lt"/>
          <a:ea typeface="+mn-ea"/>
          <a:cs typeface="宋体" charset="0"/>
        </a:defRPr>
      </a:lvl1pPr>
      <a:lvl2pPr marL="557213" indent="-214313" algn="l" rtl="0" eaLnBrk="1" fontAlgn="base" hangingPunct="1">
        <a:spcBef>
          <a:spcPct val="20000"/>
        </a:spcBef>
        <a:spcAft>
          <a:spcPct val="0"/>
        </a:spcAft>
        <a:buChar char="–"/>
        <a:defRPr kumimoji="1" sz="2100">
          <a:solidFill>
            <a:schemeClr val="tx1"/>
          </a:solidFill>
          <a:latin typeface="+mn-lt"/>
          <a:ea typeface="+mn-ea"/>
          <a:cs typeface="宋体" charset="0"/>
        </a:defRPr>
      </a:lvl2pPr>
      <a:lvl3pPr marL="857250" indent="-171450" algn="l" rtl="0" eaLnBrk="1" fontAlgn="base" hangingPunct="1">
        <a:spcBef>
          <a:spcPct val="20000"/>
        </a:spcBef>
        <a:spcAft>
          <a:spcPct val="0"/>
        </a:spcAft>
        <a:buChar char="•"/>
        <a:defRPr kumimoji="1" sz="1800">
          <a:solidFill>
            <a:schemeClr val="tx1"/>
          </a:solidFill>
          <a:latin typeface="+mn-lt"/>
          <a:ea typeface="+mn-ea"/>
          <a:cs typeface="宋体" charset="0"/>
        </a:defRPr>
      </a:lvl3pPr>
      <a:lvl4pPr marL="12001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4pPr>
      <a:lvl5pPr marL="15430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5pPr>
      <a:lvl6pPr marL="1885950" indent="-171450" algn="l" rtl="0" eaLnBrk="1" fontAlgn="base" hangingPunct="1">
        <a:spcBef>
          <a:spcPct val="20000"/>
        </a:spcBef>
        <a:spcAft>
          <a:spcPct val="0"/>
        </a:spcAft>
        <a:buChar char="»"/>
        <a:defRPr sz="1500">
          <a:solidFill>
            <a:schemeClr val="tx1"/>
          </a:solidFill>
          <a:latin typeface="+mn-lt"/>
          <a:ea typeface="+mn-ea"/>
        </a:defRPr>
      </a:lvl6pPr>
      <a:lvl7pPr marL="2228850" indent="-171450" algn="l" rtl="0" eaLnBrk="1" fontAlgn="base" hangingPunct="1">
        <a:spcBef>
          <a:spcPct val="20000"/>
        </a:spcBef>
        <a:spcAft>
          <a:spcPct val="0"/>
        </a:spcAft>
        <a:buChar char="»"/>
        <a:defRPr sz="1500">
          <a:solidFill>
            <a:schemeClr val="tx1"/>
          </a:solidFill>
          <a:latin typeface="+mn-lt"/>
          <a:ea typeface="+mn-ea"/>
        </a:defRPr>
      </a:lvl7pPr>
      <a:lvl8pPr marL="2571750" indent="-171450" algn="l" rtl="0" eaLnBrk="1" fontAlgn="base" hangingPunct="1">
        <a:spcBef>
          <a:spcPct val="20000"/>
        </a:spcBef>
        <a:spcAft>
          <a:spcPct val="0"/>
        </a:spcAft>
        <a:buChar char="»"/>
        <a:defRPr sz="1500">
          <a:solidFill>
            <a:schemeClr val="tx1"/>
          </a:solidFill>
          <a:latin typeface="+mn-lt"/>
          <a:ea typeface="+mn-ea"/>
        </a:defRPr>
      </a:lvl8pPr>
      <a:lvl9pPr marL="2914650" indent="-171450" algn="l" rtl="0" eaLnBrk="1" fontAlgn="base" hangingPunct="1">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F7029F6-7530-492B-BA2B-E434781815E6}" type="datetimeFigureOut">
              <a:rPr lang="zh-CN" altLang="en-US" smtClean="0"/>
              <a:t>2017/12/12</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FE2B75-D6B1-422E-A287-1F0DD1814F83}" type="slidenum">
              <a:rPr lang="zh-CN" altLang="en-US" smtClean="0"/>
              <a:t>‹#›</a:t>
            </a:fld>
            <a:endParaRPr lang="zh-CN" altLang="en-US"/>
          </a:p>
        </p:txBody>
      </p:sp>
    </p:spTree>
    <p:extLst>
      <p:ext uri="{BB962C8B-B14F-4D97-AF65-F5344CB8AC3E}">
        <p14:creationId xmlns:p14="http://schemas.microsoft.com/office/powerpoint/2010/main" val="47830348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2" descr="di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1290638" y="39690"/>
            <a:ext cx="75628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1" y="1196977"/>
            <a:ext cx="8435975"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47668548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charset="0"/>
          <a:ea typeface="宋体" pitchFamily="2" charset="-122"/>
          <a:cs typeface="宋体" charset="0"/>
        </a:defRPr>
      </a:lvl5pPr>
      <a:lvl6pPr marL="342900" algn="l" rtl="0" eaLnBrk="1" fontAlgn="base" hangingPunct="1">
        <a:spcBef>
          <a:spcPct val="0"/>
        </a:spcBef>
        <a:spcAft>
          <a:spcPct val="0"/>
        </a:spcAft>
        <a:defRPr sz="3300">
          <a:solidFill>
            <a:schemeClr val="tx2"/>
          </a:solidFill>
          <a:latin typeface="Arial" charset="0"/>
          <a:ea typeface="宋体" pitchFamily="2" charset="-122"/>
        </a:defRPr>
      </a:lvl6pPr>
      <a:lvl7pPr marL="685800" algn="l" rtl="0" eaLnBrk="1" fontAlgn="base" hangingPunct="1">
        <a:spcBef>
          <a:spcPct val="0"/>
        </a:spcBef>
        <a:spcAft>
          <a:spcPct val="0"/>
        </a:spcAft>
        <a:defRPr sz="3300">
          <a:solidFill>
            <a:schemeClr val="tx2"/>
          </a:solidFill>
          <a:latin typeface="Arial" charset="0"/>
          <a:ea typeface="宋体" pitchFamily="2" charset="-122"/>
        </a:defRPr>
      </a:lvl7pPr>
      <a:lvl8pPr marL="1028700" algn="l" rtl="0" eaLnBrk="1" fontAlgn="base" hangingPunct="1">
        <a:spcBef>
          <a:spcPct val="0"/>
        </a:spcBef>
        <a:spcAft>
          <a:spcPct val="0"/>
        </a:spcAft>
        <a:defRPr sz="3300">
          <a:solidFill>
            <a:schemeClr val="tx2"/>
          </a:solidFill>
          <a:latin typeface="Arial" charset="0"/>
          <a:ea typeface="宋体" pitchFamily="2" charset="-122"/>
        </a:defRPr>
      </a:lvl8pPr>
      <a:lvl9pPr marL="1371600" algn="l" rtl="0" eaLnBrk="1" fontAlgn="base" hangingPunct="1">
        <a:spcBef>
          <a:spcPct val="0"/>
        </a:spcBef>
        <a:spcAft>
          <a:spcPct val="0"/>
        </a:spcAft>
        <a:defRPr sz="3300">
          <a:solidFill>
            <a:schemeClr val="tx2"/>
          </a:solidFill>
          <a:latin typeface="Arial" charset="0"/>
          <a:ea typeface="宋体" pitchFamily="2" charset="-122"/>
        </a:defRPr>
      </a:lvl9pPr>
    </p:titleStyle>
    <p:bodyStyle>
      <a:lvl1pPr marL="257175" indent="-257175" algn="l" rtl="0" eaLnBrk="1" fontAlgn="base" hangingPunct="1">
        <a:spcBef>
          <a:spcPct val="20000"/>
        </a:spcBef>
        <a:spcAft>
          <a:spcPct val="0"/>
        </a:spcAft>
        <a:buChar char="•"/>
        <a:defRPr kumimoji="1" sz="2400">
          <a:solidFill>
            <a:schemeClr val="tx1"/>
          </a:solidFill>
          <a:latin typeface="+mn-lt"/>
          <a:ea typeface="+mn-ea"/>
          <a:cs typeface="宋体" charset="0"/>
        </a:defRPr>
      </a:lvl1pPr>
      <a:lvl2pPr marL="557213" indent="-214313" algn="l" rtl="0" eaLnBrk="1" fontAlgn="base" hangingPunct="1">
        <a:spcBef>
          <a:spcPct val="20000"/>
        </a:spcBef>
        <a:spcAft>
          <a:spcPct val="0"/>
        </a:spcAft>
        <a:buChar char="–"/>
        <a:defRPr kumimoji="1" sz="2100">
          <a:solidFill>
            <a:schemeClr val="tx1"/>
          </a:solidFill>
          <a:latin typeface="+mn-lt"/>
          <a:ea typeface="+mn-ea"/>
          <a:cs typeface="宋体" charset="0"/>
        </a:defRPr>
      </a:lvl2pPr>
      <a:lvl3pPr marL="857250" indent="-171450" algn="l" rtl="0" eaLnBrk="1" fontAlgn="base" hangingPunct="1">
        <a:spcBef>
          <a:spcPct val="20000"/>
        </a:spcBef>
        <a:spcAft>
          <a:spcPct val="0"/>
        </a:spcAft>
        <a:buChar char="•"/>
        <a:defRPr kumimoji="1" sz="1800">
          <a:solidFill>
            <a:schemeClr val="tx1"/>
          </a:solidFill>
          <a:latin typeface="+mn-lt"/>
          <a:ea typeface="+mn-ea"/>
          <a:cs typeface="宋体" charset="0"/>
        </a:defRPr>
      </a:lvl3pPr>
      <a:lvl4pPr marL="12001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4pPr>
      <a:lvl5pPr marL="15430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5pPr>
      <a:lvl6pPr marL="1885950" indent="-171450" algn="l" rtl="0" eaLnBrk="1" fontAlgn="base" hangingPunct="1">
        <a:spcBef>
          <a:spcPct val="20000"/>
        </a:spcBef>
        <a:spcAft>
          <a:spcPct val="0"/>
        </a:spcAft>
        <a:buChar char="»"/>
        <a:defRPr sz="1500">
          <a:solidFill>
            <a:schemeClr val="tx1"/>
          </a:solidFill>
          <a:latin typeface="+mn-lt"/>
          <a:ea typeface="+mn-ea"/>
        </a:defRPr>
      </a:lvl6pPr>
      <a:lvl7pPr marL="2228850" indent="-171450" algn="l" rtl="0" eaLnBrk="1" fontAlgn="base" hangingPunct="1">
        <a:spcBef>
          <a:spcPct val="20000"/>
        </a:spcBef>
        <a:spcAft>
          <a:spcPct val="0"/>
        </a:spcAft>
        <a:buChar char="»"/>
        <a:defRPr sz="1500">
          <a:solidFill>
            <a:schemeClr val="tx1"/>
          </a:solidFill>
          <a:latin typeface="+mn-lt"/>
          <a:ea typeface="+mn-ea"/>
        </a:defRPr>
      </a:lvl7pPr>
      <a:lvl8pPr marL="2571750" indent="-171450" algn="l" rtl="0" eaLnBrk="1" fontAlgn="base" hangingPunct="1">
        <a:spcBef>
          <a:spcPct val="20000"/>
        </a:spcBef>
        <a:spcAft>
          <a:spcPct val="0"/>
        </a:spcAft>
        <a:buChar char="»"/>
        <a:defRPr sz="1500">
          <a:solidFill>
            <a:schemeClr val="tx1"/>
          </a:solidFill>
          <a:latin typeface="+mn-lt"/>
          <a:ea typeface="+mn-ea"/>
        </a:defRPr>
      </a:lvl8pPr>
      <a:lvl9pPr marL="2914650" indent="-171450" algn="l" rtl="0" eaLnBrk="1" fontAlgn="base" hangingPunct="1">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tiff"/><Relationship Id="rId9" Type="http://schemas.openxmlformats.org/officeDocument/2006/relationships/image" Target="../media/image8.png"/><Relationship Id="rId10" Type="http://schemas.openxmlformats.org/officeDocument/2006/relationships/image" Target="../media/image9.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3.png"/><Relationship Id="rId8"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emf"/><Relationship Id="rId9" Type="http://schemas.openxmlformats.org/officeDocument/2006/relationships/image" Target="../media/image5.png"/><Relationship Id="rId10" Type="http://schemas.openxmlformats.org/officeDocument/2006/relationships/image" Target="../media/image6.jpeg"/><Relationship Id="rId11"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sz="2800" b="1" dirty="0" smtClean="0"/>
              <a:t>Cloud-Assisted Trajectory Data Management and Analysis: A Case Study</a:t>
            </a:r>
            <a:endParaRPr lang="zh-CN" altLang="en-US" sz="2800" b="1" dirty="0"/>
          </a:p>
        </p:txBody>
      </p:sp>
      <p:sp>
        <p:nvSpPr>
          <p:cNvPr id="3" name="副标题 2"/>
          <p:cNvSpPr>
            <a:spLocks noGrp="1"/>
          </p:cNvSpPr>
          <p:nvPr>
            <p:ph type="subTitle" idx="1"/>
          </p:nvPr>
        </p:nvSpPr>
        <p:spPr/>
        <p:txBody>
          <a:bodyPr/>
          <a:lstStyle/>
          <a:p>
            <a:pPr>
              <a:lnSpc>
                <a:spcPct val="150000"/>
              </a:lnSpc>
            </a:pPr>
            <a:r>
              <a:rPr lang="en-US" altLang="zh-CN" sz="1800" b="1" dirty="0" smtClean="0"/>
              <a:t>Department</a:t>
            </a:r>
            <a:r>
              <a:rPr lang="zh-CN" altLang="en-US" sz="1800" b="1" dirty="0" smtClean="0"/>
              <a:t> </a:t>
            </a:r>
            <a:r>
              <a:rPr lang="en-US" altLang="zh-CN" sz="1800" b="1" dirty="0" smtClean="0"/>
              <a:t>of</a:t>
            </a:r>
            <a:r>
              <a:rPr lang="zh-CN" altLang="en-US" sz="1800" b="1" dirty="0" smtClean="0"/>
              <a:t> </a:t>
            </a:r>
            <a:r>
              <a:rPr lang="en-US" altLang="zh-CN" sz="1800" b="1" dirty="0" smtClean="0"/>
              <a:t>Computer</a:t>
            </a:r>
            <a:r>
              <a:rPr lang="zh-CN" altLang="en-US" sz="1800" b="1" dirty="0" smtClean="0"/>
              <a:t> </a:t>
            </a:r>
            <a:r>
              <a:rPr lang="en-US" altLang="zh-CN" sz="1800" b="1" dirty="0" smtClean="0"/>
              <a:t>Science, Tsinghua University</a:t>
            </a:r>
          </a:p>
          <a:p>
            <a:pPr>
              <a:lnSpc>
                <a:spcPct val="150000"/>
              </a:lnSpc>
            </a:pPr>
            <a:r>
              <a:rPr lang="en-US" altLang="zh-CN" sz="1800" b="1" dirty="0" smtClean="0"/>
              <a:t>Xiang Lan</a:t>
            </a:r>
          </a:p>
          <a:p>
            <a:r>
              <a:rPr lang="en-US" altLang="zh-CN" sz="1800" b="1" dirty="0" smtClean="0"/>
              <a:t>2017.12.12</a:t>
            </a:r>
            <a:endParaRPr lang="zh-CN" altLang="en-US" sz="1800" b="1" dirty="0"/>
          </a:p>
        </p:txBody>
      </p:sp>
    </p:spTree>
    <p:extLst>
      <p:ext uri="{BB962C8B-B14F-4D97-AF65-F5344CB8AC3E}">
        <p14:creationId xmlns:p14="http://schemas.microsoft.com/office/powerpoint/2010/main" val="3793355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Experiments</a:t>
            </a:r>
            <a:r>
              <a:rPr lang="zh-CN" altLang="en-US" dirty="0" smtClean="0"/>
              <a:t> </a:t>
            </a:r>
            <a:r>
              <a:rPr lang="en-US" altLang="zh-CN" dirty="0" smtClean="0"/>
              <a:t>and</a:t>
            </a:r>
            <a:r>
              <a:rPr lang="zh-CN" altLang="en-US" dirty="0" smtClean="0"/>
              <a:t> </a:t>
            </a:r>
            <a:r>
              <a:rPr lang="en-US" altLang="zh-CN" dirty="0" smtClean="0"/>
              <a:t>Evaluation</a:t>
            </a:r>
            <a:endParaRPr lang="en-US" dirty="0"/>
          </a:p>
        </p:txBody>
      </p:sp>
      <p:sp>
        <p:nvSpPr>
          <p:cNvPr id="3" name="Content Placeholder 2"/>
          <p:cNvSpPr>
            <a:spLocks noGrp="1"/>
          </p:cNvSpPr>
          <p:nvPr>
            <p:ph idx="1"/>
          </p:nvPr>
        </p:nvSpPr>
        <p:spPr>
          <a:xfrm>
            <a:off x="457201" y="1196977"/>
            <a:ext cx="8578311" cy="5472113"/>
          </a:xfrm>
        </p:spPr>
        <p:txBody>
          <a:bodyPr/>
          <a:lstStyle/>
          <a:p>
            <a:r>
              <a:rPr lang="en-US" altLang="zh-CN" dirty="0" smtClean="0"/>
              <a:t>Commute</a:t>
            </a:r>
            <a:r>
              <a:rPr lang="zh-CN" altLang="en-US" dirty="0" smtClean="0"/>
              <a:t> </a:t>
            </a:r>
            <a:r>
              <a:rPr lang="en-US" altLang="zh-CN" dirty="0" smtClean="0"/>
              <a:t>Distance</a:t>
            </a:r>
          </a:p>
          <a:p>
            <a:pPr lvl="1"/>
            <a:r>
              <a:rPr lang="en-US" altLang="zh-CN" dirty="0"/>
              <a:t>f</a:t>
            </a:r>
            <a:r>
              <a:rPr lang="en-US" altLang="zh-CN" dirty="0" smtClean="0"/>
              <a:t>ilter:</a:t>
            </a:r>
            <a:r>
              <a:rPr lang="zh-CN" altLang="en-US" dirty="0" smtClean="0"/>
              <a:t> </a:t>
            </a:r>
            <a:r>
              <a:rPr lang="en-US" altLang="zh-CN" dirty="0" smtClean="0"/>
              <a:t>without</a:t>
            </a:r>
            <a:r>
              <a:rPr lang="zh-CN" altLang="en-US" dirty="0" smtClean="0"/>
              <a:t> </a:t>
            </a:r>
            <a:r>
              <a:rPr lang="en-US" altLang="zh-CN" dirty="0" smtClean="0"/>
              <a:t>merging</a:t>
            </a:r>
            <a:r>
              <a:rPr lang="zh-CN" altLang="en-US" dirty="0" smtClean="0"/>
              <a:t> </a:t>
            </a:r>
            <a:r>
              <a:rPr lang="en-US" altLang="zh-CN" dirty="0" smtClean="0"/>
              <a:t>similar</a:t>
            </a:r>
            <a:r>
              <a:rPr lang="zh-CN" altLang="en-US" dirty="0" smtClean="0"/>
              <a:t> </a:t>
            </a:r>
            <a:r>
              <a:rPr lang="en-US" altLang="zh-CN" dirty="0" smtClean="0"/>
              <a:t>trajectories</a:t>
            </a:r>
          </a:p>
          <a:p>
            <a:pPr lvl="1"/>
            <a:r>
              <a:rPr lang="en-US" altLang="zh-CN" dirty="0" smtClean="0"/>
              <a:t>crow-fly:</a:t>
            </a:r>
            <a:r>
              <a:rPr lang="zh-CN" altLang="en-US" dirty="0" smtClean="0"/>
              <a:t> </a:t>
            </a:r>
            <a:r>
              <a:rPr lang="en-US" altLang="zh-CN" dirty="0" smtClean="0"/>
              <a:t>geographic</a:t>
            </a:r>
            <a:r>
              <a:rPr lang="zh-CN" altLang="en-US" dirty="0" smtClean="0"/>
              <a:t> </a:t>
            </a:r>
            <a:r>
              <a:rPr lang="en-US" altLang="zh-CN" dirty="0" smtClean="0"/>
              <a:t>distance</a:t>
            </a:r>
            <a:r>
              <a:rPr lang="zh-CN" altLang="en-US" dirty="0" smtClean="0"/>
              <a:t> </a:t>
            </a:r>
            <a:r>
              <a:rPr lang="en-US" altLang="zh-CN" dirty="0" smtClean="0"/>
              <a:t>between</a:t>
            </a:r>
            <a:r>
              <a:rPr lang="zh-CN" altLang="en-US" dirty="0" smtClean="0"/>
              <a:t> </a:t>
            </a:r>
            <a:r>
              <a:rPr lang="en-US" altLang="zh-CN" dirty="0" smtClean="0"/>
              <a:t>user’s</a:t>
            </a:r>
            <a:r>
              <a:rPr lang="zh-CN" altLang="en-US" dirty="0" smtClean="0"/>
              <a:t> </a:t>
            </a:r>
            <a:r>
              <a:rPr lang="en-US" altLang="zh-CN" dirty="0" smtClean="0"/>
              <a:t>home</a:t>
            </a:r>
            <a:r>
              <a:rPr lang="zh-CN" altLang="en-US" dirty="0" smtClean="0"/>
              <a:t> </a:t>
            </a:r>
            <a:r>
              <a:rPr lang="en-US" altLang="zh-CN" dirty="0" smtClean="0"/>
              <a:t>and</a:t>
            </a:r>
            <a:r>
              <a:rPr lang="zh-CN" altLang="en-US" dirty="0" smtClean="0"/>
              <a:t> </a:t>
            </a:r>
            <a:r>
              <a:rPr lang="en-US" altLang="zh-CN" dirty="0" smtClean="0"/>
              <a:t>company</a:t>
            </a:r>
          </a:p>
        </p:txBody>
      </p:sp>
      <p:pic>
        <p:nvPicPr>
          <p:cNvPr id="5" name="Picture 4"/>
          <p:cNvPicPr>
            <a:picLocks noChangeAspect="1"/>
          </p:cNvPicPr>
          <p:nvPr/>
        </p:nvPicPr>
        <p:blipFill>
          <a:blip r:embed="rId3"/>
          <a:stretch>
            <a:fillRect/>
          </a:stretch>
        </p:blipFill>
        <p:spPr>
          <a:xfrm>
            <a:off x="1895071" y="2506942"/>
            <a:ext cx="5467350" cy="3873899"/>
          </a:xfrm>
          <a:prstGeom prst="rect">
            <a:avLst/>
          </a:prstGeom>
        </p:spPr>
      </p:pic>
      <p:sp>
        <p:nvSpPr>
          <p:cNvPr id="6" name="Rectangle 5"/>
          <p:cNvSpPr/>
          <p:nvPr/>
        </p:nvSpPr>
        <p:spPr>
          <a:xfrm>
            <a:off x="2617800" y="6380841"/>
            <a:ext cx="3634328" cy="369332"/>
          </a:xfrm>
          <a:prstGeom prst="rect">
            <a:avLst/>
          </a:prstGeom>
        </p:spPr>
        <p:txBody>
          <a:bodyPr wrap="none">
            <a:spAutoFit/>
          </a:bodyPr>
          <a:lstStyle/>
          <a:p>
            <a:r>
              <a:rPr lang="en-US" altLang="zh-CN" dirty="0" smtClean="0"/>
              <a:t>CDF</a:t>
            </a:r>
            <a:r>
              <a:rPr lang="zh-CN" altLang="en-US" dirty="0" smtClean="0"/>
              <a:t> </a:t>
            </a:r>
            <a:r>
              <a:rPr lang="en-US" altLang="zh-CN" dirty="0" smtClean="0"/>
              <a:t>of</a:t>
            </a:r>
            <a:r>
              <a:rPr lang="zh-CN" altLang="en-US" dirty="0" smtClean="0"/>
              <a:t> </a:t>
            </a:r>
            <a:r>
              <a:rPr lang="en-US" altLang="zh-CN" dirty="0" smtClean="0"/>
              <a:t>relative</a:t>
            </a:r>
            <a:r>
              <a:rPr lang="zh-CN" altLang="en-US" dirty="0" smtClean="0"/>
              <a:t> </a:t>
            </a:r>
            <a:r>
              <a:rPr lang="en-US" altLang="zh-CN" dirty="0" smtClean="0"/>
              <a:t>distance</a:t>
            </a:r>
            <a:r>
              <a:rPr lang="zh-CN" altLang="en-US" dirty="0" smtClean="0"/>
              <a:t> </a:t>
            </a:r>
            <a:r>
              <a:rPr lang="en-US" altLang="zh-CN" dirty="0" smtClean="0"/>
              <a:t>deviation</a:t>
            </a:r>
            <a:endParaRPr lang="en-US" altLang="zh-CN" dirty="0"/>
          </a:p>
        </p:txBody>
      </p:sp>
    </p:spTree>
    <p:extLst>
      <p:ext uri="{BB962C8B-B14F-4D97-AF65-F5344CB8AC3E}">
        <p14:creationId xmlns:p14="http://schemas.microsoft.com/office/powerpoint/2010/main" val="1045270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a:t>
            </a:r>
            <a:r>
              <a:rPr lang="zh-CN" altLang="en-US" dirty="0"/>
              <a:t> </a:t>
            </a:r>
            <a:r>
              <a:rPr lang="en-US" altLang="zh-CN" dirty="0"/>
              <a:t>and</a:t>
            </a:r>
            <a:r>
              <a:rPr lang="zh-CN" altLang="en-US" dirty="0"/>
              <a:t> </a:t>
            </a:r>
            <a:r>
              <a:rPr lang="en-US" altLang="zh-CN" dirty="0"/>
              <a:t>Evaluation</a:t>
            </a:r>
            <a:endParaRPr lang="en-US" dirty="0"/>
          </a:p>
        </p:txBody>
      </p:sp>
      <p:pic>
        <p:nvPicPr>
          <p:cNvPr id="4" name="Content Placeholder 3"/>
          <p:cNvPicPr>
            <a:picLocks noGrp="1" noChangeAspect="1"/>
          </p:cNvPicPr>
          <p:nvPr>
            <p:ph idx="1"/>
          </p:nvPr>
        </p:nvPicPr>
        <p:blipFill>
          <a:blip r:embed="rId3"/>
          <a:stretch>
            <a:fillRect/>
          </a:stretch>
        </p:blipFill>
        <p:spPr>
          <a:xfrm>
            <a:off x="947414" y="2634832"/>
            <a:ext cx="3494599" cy="2665588"/>
          </a:xfrm>
          <a:prstGeom prst="rect">
            <a:avLst/>
          </a:prstGeom>
        </p:spPr>
      </p:pic>
      <p:pic>
        <p:nvPicPr>
          <p:cNvPr id="5" name="Picture 4"/>
          <p:cNvPicPr>
            <a:picLocks noChangeAspect="1"/>
          </p:cNvPicPr>
          <p:nvPr/>
        </p:nvPicPr>
        <p:blipFill>
          <a:blip r:embed="rId4"/>
          <a:stretch>
            <a:fillRect/>
          </a:stretch>
        </p:blipFill>
        <p:spPr>
          <a:xfrm>
            <a:off x="4760349" y="2634832"/>
            <a:ext cx="3637899" cy="2665588"/>
          </a:xfrm>
          <a:prstGeom prst="rect">
            <a:avLst/>
          </a:prstGeom>
        </p:spPr>
      </p:pic>
      <p:sp>
        <p:nvSpPr>
          <p:cNvPr id="6" name="Rectangle 5"/>
          <p:cNvSpPr/>
          <p:nvPr/>
        </p:nvSpPr>
        <p:spPr>
          <a:xfrm>
            <a:off x="947414" y="5266907"/>
            <a:ext cx="3698448" cy="338554"/>
          </a:xfrm>
          <a:prstGeom prst="rect">
            <a:avLst/>
          </a:prstGeom>
        </p:spPr>
        <p:txBody>
          <a:bodyPr wrap="none">
            <a:spAutoFit/>
          </a:bodyPr>
          <a:lstStyle/>
          <a:p>
            <a:r>
              <a:rPr lang="en-US" sz="1600" dirty="0"/>
              <a:t>Frequency of departure time deviation </a:t>
            </a:r>
          </a:p>
        </p:txBody>
      </p:sp>
      <p:sp>
        <p:nvSpPr>
          <p:cNvPr id="7" name="Rectangle 6"/>
          <p:cNvSpPr/>
          <p:nvPr/>
        </p:nvSpPr>
        <p:spPr>
          <a:xfrm>
            <a:off x="5072063" y="5266907"/>
            <a:ext cx="3664786" cy="338554"/>
          </a:xfrm>
          <a:prstGeom prst="rect">
            <a:avLst/>
          </a:prstGeom>
        </p:spPr>
        <p:txBody>
          <a:bodyPr wrap="none">
            <a:spAutoFit/>
          </a:bodyPr>
          <a:lstStyle/>
          <a:p>
            <a:r>
              <a:rPr lang="en-US" sz="1600" dirty="0"/>
              <a:t>Frequency of </a:t>
            </a:r>
            <a:r>
              <a:rPr lang="en-US" altLang="zh-CN" sz="1600" dirty="0" smtClean="0"/>
              <a:t>commute</a:t>
            </a:r>
            <a:r>
              <a:rPr lang="zh-CN" altLang="en-US" sz="1600" dirty="0" smtClean="0"/>
              <a:t> </a:t>
            </a:r>
            <a:r>
              <a:rPr lang="en-US" sz="1600" dirty="0" smtClean="0"/>
              <a:t>time </a:t>
            </a:r>
            <a:r>
              <a:rPr lang="en-US" sz="1600" dirty="0"/>
              <a:t>deviation </a:t>
            </a:r>
          </a:p>
        </p:txBody>
      </p:sp>
      <p:sp>
        <p:nvSpPr>
          <p:cNvPr id="8" name="Content Placeholder 2"/>
          <p:cNvSpPr txBox="1">
            <a:spLocks/>
          </p:cNvSpPr>
          <p:nvPr/>
        </p:nvSpPr>
        <p:spPr bwMode="auto">
          <a:xfrm>
            <a:off x="457201" y="1196977"/>
            <a:ext cx="8578311"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t" anchorCtr="0" compatLnSpc="1">
            <a:prstTxWarp prst="textNoShape">
              <a:avLst/>
            </a:prstTxWarp>
          </a:bodyPr>
          <a:lstStyle>
            <a:lvl1pPr marL="257175" indent="-257175" algn="l" rtl="0" eaLnBrk="1" fontAlgn="base" hangingPunct="1">
              <a:spcBef>
                <a:spcPct val="20000"/>
              </a:spcBef>
              <a:spcAft>
                <a:spcPct val="0"/>
              </a:spcAft>
              <a:buChar char="•"/>
              <a:defRPr kumimoji="1" sz="2400">
                <a:solidFill>
                  <a:schemeClr val="tx1"/>
                </a:solidFill>
                <a:latin typeface="+mn-lt"/>
                <a:ea typeface="+mn-ea"/>
                <a:cs typeface="宋体" charset="0"/>
              </a:defRPr>
            </a:lvl1pPr>
            <a:lvl2pPr marL="557213" indent="-214313" algn="l" rtl="0" eaLnBrk="1" fontAlgn="base" hangingPunct="1">
              <a:spcBef>
                <a:spcPct val="20000"/>
              </a:spcBef>
              <a:spcAft>
                <a:spcPct val="0"/>
              </a:spcAft>
              <a:buChar char="–"/>
              <a:defRPr kumimoji="1" sz="2100">
                <a:solidFill>
                  <a:schemeClr val="tx1"/>
                </a:solidFill>
                <a:latin typeface="+mn-lt"/>
                <a:ea typeface="+mn-ea"/>
                <a:cs typeface="宋体" charset="0"/>
              </a:defRPr>
            </a:lvl2pPr>
            <a:lvl3pPr marL="857250" indent="-171450" algn="l" rtl="0" eaLnBrk="1" fontAlgn="base" hangingPunct="1">
              <a:spcBef>
                <a:spcPct val="20000"/>
              </a:spcBef>
              <a:spcAft>
                <a:spcPct val="0"/>
              </a:spcAft>
              <a:buChar char="•"/>
              <a:defRPr kumimoji="1" sz="1800">
                <a:solidFill>
                  <a:schemeClr val="tx1"/>
                </a:solidFill>
                <a:latin typeface="+mn-lt"/>
                <a:ea typeface="+mn-ea"/>
                <a:cs typeface="宋体" charset="0"/>
              </a:defRPr>
            </a:lvl3pPr>
            <a:lvl4pPr marL="12001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4pPr>
            <a:lvl5pPr marL="1543050" indent="-171450" algn="l" rtl="0" eaLnBrk="1" fontAlgn="base" hangingPunct="1">
              <a:spcBef>
                <a:spcPct val="20000"/>
              </a:spcBef>
              <a:spcAft>
                <a:spcPct val="0"/>
              </a:spcAft>
              <a:buChar char="»"/>
              <a:defRPr kumimoji="1" sz="1500">
                <a:solidFill>
                  <a:schemeClr val="tx1"/>
                </a:solidFill>
                <a:latin typeface="+mn-lt"/>
                <a:ea typeface="+mn-ea"/>
                <a:cs typeface="宋体" charset="0"/>
              </a:defRPr>
            </a:lvl5pPr>
            <a:lvl6pPr marL="1885950" indent="-171450" algn="l" rtl="0" eaLnBrk="1" fontAlgn="base" hangingPunct="1">
              <a:spcBef>
                <a:spcPct val="20000"/>
              </a:spcBef>
              <a:spcAft>
                <a:spcPct val="0"/>
              </a:spcAft>
              <a:buChar char="»"/>
              <a:defRPr sz="1500">
                <a:solidFill>
                  <a:schemeClr val="tx1"/>
                </a:solidFill>
                <a:latin typeface="+mn-lt"/>
                <a:ea typeface="+mn-ea"/>
              </a:defRPr>
            </a:lvl6pPr>
            <a:lvl7pPr marL="2228850" indent="-171450" algn="l" rtl="0" eaLnBrk="1" fontAlgn="base" hangingPunct="1">
              <a:spcBef>
                <a:spcPct val="20000"/>
              </a:spcBef>
              <a:spcAft>
                <a:spcPct val="0"/>
              </a:spcAft>
              <a:buChar char="»"/>
              <a:defRPr sz="1500">
                <a:solidFill>
                  <a:schemeClr val="tx1"/>
                </a:solidFill>
                <a:latin typeface="+mn-lt"/>
                <a:ea typeface="+mn-ea"/>
              </a:defRPr>
            </a:lvl7pPr>
            <a:lvl8pPr marL="2571750" indent="-171450" algn="l" rtl="0" eaLnBrk="1" fontAlgn="base" hangingPunct="1">
              <a:spcBef>
                <a:spcPct val="20000"/>
              </a:spcBef>
              <a:spcAft>
                <a:spcPct val="0"/>
              </a:spcAft>
              <a:buChar char="»"/>
              <a:defRPr sz="1500">
                <a:solidFill>
                  <a:schemeClr val="tx1"/>
                </a:solidFill>
                <a:latin typeface="+mn-lt"/>
                <a:ea typeface="+mn-ea"/>
              </a:defRPr>
            </a:lvl8pPr>
            <a:lvl9pPr marL="2914650" indent="-171450" algn="l" rtl="0" eaLnBrk="1" fontAlgn="base" hangingPunct="1">
              <a:spcBef>
                <a:spcPct val="20000"/>
              </a:spcBef>
              <a:spcAft>
                <a:spcPct val="0"/>
              </a:spcAft>
              <a:buChar char="»"/>
              <a:defRPr sz="1500">
                <a:solidFill>
                  <a:schemeClr val="tx1"/>
                </a:solidFill>
                <a:latin typeface="+mn-lt"/>
                <a:ea typeface="+mn-ea"/>
              </a:defRPr>
            </a:lvl9pPr>
          </a:lstStyle>
          <a:p>
            <a:r>
              <a:rPr lang="en-US" altLang="zh-CN" kern="0" dirty="0" smtClean="0"/>
              <a:t>Commute</a:t>
            </a:r>
            <a:r>
              <a:rPr lang="zh-CN" altLang="en-US" kern="0" dirty="0" smtClean="0"/>
              <a:t> </a:t>
            </a:r>
            <a:r>
              <a:rPr lang="en-US" altLang="zh-CN" kern="0" dirty="0" smtClean="0"/>
              <a:t>Time</a:t>
            </a:r>
          </a:p>
          <a:p>
            <a:pPr lvl="1"/>
            <a:r>
              <a:rPr lang="en-US" altLang="zh-CN" kern="0" dirty="0"/>
              <a:t>d</a:t>
            </a:r>
            <a:r>
              <a:rPr lang="en-US" altLang="zh-CN" kern="0" dirty="0" smtClean="0"/>
              <a:t>iff:</a:t>
            </a:r>
            <a:r>
              <a:rPr lang="zh-CN" altLang="en-US" kern="0" dirty="0" smtClean="0"/>
              <a:t> </a:t>
            </a:r>
            <a:r>
              <a:rPr lang="en-US" altLang="zh-CN" kern="0" dirty="0" smtClean="0"/>
              <a:t>time</a:t>
            </a:r>
            <a:r>
              <a:rPr lang="zh-CN" altLang="en-US" kern="0" dirty="0" smtClean="0"/>
              <a:t> </a:t>
            </a:r>
            <a:r>
              <a:rPr lang="en-US" altLang="zh-CN" kern="0" dirty="0" smtClean="0"/>
              <a:t>difference</a:t>
            </a:r>
            <a:r>
              <a:rPr lang="zh-CN" altLang="en-US" kern="0" dirty="0" smtClean="0"/>
              <a:t> </a:t>
            </a:r>
            <a:r>
              <a:rPr lang="en-US" altLang="zh-CN" kern="0" dirty="0" smtClean="0"/>
              <a:t>between</a:t>
            </a:r>
            <a:r>
              <a:rPr lang="zh-CN" altLang="en-US" kern="0" dirty="0" smtClean="0"/>
              <a:t> </a:t>
            </a:r>
            <a:r>
              <a:rPr lang="en-US" altLang="zh-CN" kern="0" dirty="0" smtClean="0"/>
              <a:t>the</a:t>
            </a:r>
            <a:r>
              <a:rPr lang="zh-CN" altLang="en-US" kern="0" dirty="0" smtClean="0"/>
              <a:t> </a:t>
            </a:r>
            <a:r>
              <a:rPr lang="en-US" altLang="zh-CN" kern="0" dirty="0" smtClean="0"/>
              <a:t>timestamp</a:t>
            </a:r>
            <a:r>
              <a:rPr lang="zh-CN" altLang="en-US" kern="0" dirty="0" smtClean="0"/>
              <a:t> </a:t>
            </a:r>
            <a:r>
              <a:rPr lang="en-US" altLang="zh-CN" kern="0" dirty="0" smtClean="0"/>
              <a:t>of</a:t>
            </a:r>
            <a:r>
              <a:rPr lang="zh-CN" altLang="en-US" kern="0" dirty="0" smtClean="0"/>
              <a:t> </a:t>
            </a:r>
            <a:r>
              <a:rPr lang="en-US" altLang="zh-CN" kern="0" dirty="0" smtClean="0"/>
              <a:t>the</a:t>
            </a:r>
            <a:r>
              <a:rPr lang="zh-CN" altLang="en-US" kern="0" dirty="0" smtClean="0"/>
              <a:t> </a:t>
            </a:r>
            <a:r>
              <a:rPr lang="en-US" altLang="zh-CN" kern="0" dirty="0" smtClean="0"/>
              <a:t>last at-home</a:t>
            </a:r>
            <a:r>
              <a:rPr lang="zh-CN" altLang="en-US" kern="0" dirty="0" smtClean="0"/>
              <a:t> </a:t>
            </a:r>
            <a:r>
              <a:rPr lang="en-US" altLang="zh-CN" kern="0" dirty="0" smtClean="0"/>
              <a:t>point</a:t>
            </a:r>
            <a:r>
              <a:rPr lang="zh-CN" altLang="en-US" kern="0" dirty="0" smtClean="0"/>
              <a:t> </a:t>
            </a:r>
            <a:r>
              <a:rPr lang="en-US" altLang="zh-CN" kern="0" dirty="0" smtClean="0"/>
              <a:t>and</a:t>
            </a:r>
            <a:r>
              <a:rPr lang="zh-CN" altLang="en-US" kern="0" dirty="0" smtClean="0"/>
              <a:t> </a:t>
            </a:r>
            <a:r>
              <a:rPr lang="en-US" altLang="zh-CN" kern="0" dirty="0" smtClean="0"/>
              <a:t>first at-company</a:t>
            </a:r>
            <a:r>
              <a:rPr lang="zh-CN" altLang="en-US" kern="0" dirty="0" smtClean="0"/>
              <a:t> </a:t>
            </a:r>
            <a:r>
              <a:rPr lang="en-US" altLang="zh-CN" kern="0" dirty="0" smtClean="0"/>
              <a:t>point</a:t>
            </a:r>
          </a:p>
        </p:txBody>
      </p:sp>
    </p:spTree>
    <p:extLst>
      <p:ext uri="{BB962C8B-B14F-4D97-AF65-F5344CB8AC3E}">
        <p14:creationId xmlns:p14="http://schemas.microsoft.com/office/powerpoint/2010/main" val="1500131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a:t>
            </a:r>
            <a:r>
              <a:rPr lang="zh-CN" altLang="en-US" dirty="0"/>
              <a:t> </a:t>
            </a:r>
            <a:r>
              <a:rPr lang="en-US" altLang="zh-CN" dirty="0"/>
              <a:t>and</a:t>
            </a:r>
            <a:r>
              <a:rPr lang="zh-CN" altLang="en-US" dirty="0"/>
              <a:t> </a:t>
            </a:r>
            <a:r>
              <a:rPr lang="en-US" altLang="zh-CN" dirty="0"/>
              <a:t>Evaluation</a:t>
            </a:r>
            <a:endParaRPr lang="en-US" dirty="0"/>
          </a:p>
        </p:txBody>
      </p:sp>
      <p:sp>
        <p:nvSpPr>
          <p:cNvPr id="3" name="Content Placeholder 2"/>
          <p:cNvSpPr>
            <a:spLocks noGrp="1"/>
          </p:cNvSpPr>
          <p:nvPr>
            <p:ph idx="1"/>
          </p:nvPr>
        </p:nvSpPr>
        <p:spPr/>
        <p:txBody>
          <a:bodyPr/>
          <a:lstStyle/>
          <a:p>
            <a:r>
              <a:rPr lang="en-US" altLang="zh-CN" dirty="0" smtClean="0"/>
              <a:t>Resource</a:t>
            </a:r>
            <a:r>
              <a:rPr lang="zh-CN" altLang="en-US" dirty="0" smtClean="0"/>
              <a:t> </a:t>
            </a:r>
            <a:r>
              <a:rPr lang="en-US" altLang="zh-CN" dirty="0" smtClean="0"/>
              <a:t>Saving</a:t>
            </a:r>
          </a:p>
          <a:p>
            <a:pPr lvl="1"/>
            <a:r>
              <a:rPr lang="en-US" altLang="zh-CN" dirty="0" smtClean="0"/>
              <a:t>In</a:t>
            </a:r>
            <a:r>
              <a:rPr lang="zh-CN" altLang="en-US" dirty="0" smtClean="0"/>
              <a:t> </a:t>
            </a:r>
            <a:r>
              <a:rPr lang="en-US" altLang="zh-CN" dirty="0" smtClean="0"/>
              <a:t>real</a:t>
            </a:r>
            <a:r>
              <a:rPr lang="zh-CN" altLang="en-US" dirty="0" smtClean="0"/>
              <a:t> </a:t>
            </a:r>
            <a:r>
              <a:rPr lang="en-US" altLang="zh-CN" dirty="0" smtClean="0"/>
              <a:t>dataset</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case</a:t>
            </a:r>
            <a:r>
              <a:rPr lang="zh-CN" altLang="en-US" dirty="0" smtClean="0"/>
              <a:t> </a:t>
            </a:r>
            <a:r>
              <a:rPr lang="en-US" altLang="zh-CN" dirty="0" smtClean="0"/>
              <a:t>study,</a:t>
            </a:r>
            <a:r>
              <a:rPr lang="zh-CN" altLang="en-US" dirty="0" smtClean="0"/>
              <a:t> </a:t>
            </a:r>
            <a:r>
              <a:rPr lang="en-US" altLang="zh-CN" dirty="0" err="1" smtClean="0"/>
              <a:t>TrajMan</a:t>
            </a:r>
            <a:r>
              <a:rPr lang="zh-CN" altLang="en-US" dirty="0" smtClean="0"/>
              <a:t> </a:t>
            </a:r>
            <a:r>
              <a:rPr lang="en-US" altLang="zh-CN" dirty="0" smtClean="0"/>
              <a:t>save</a:t>
            </a:r>
            <a:r>
              <a:rPr lang="zh-CN" altLang="en-US" dirty="0" smtClean="0"/>
              <a:t> </a:t>
            </a:r>
            <a:r>
              <a:rPr lang="en-US" altLang="zh-CN" dirty="0" smtClean="0"/>
              <a:t>66.89%</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data</a:t>
            </a:r>
            <a:r>
              <a:rPr lang="zh-CN" altLang="en-US" dirty="0" smtClean="0"/>
              <a:t> </a:t>
            </a:r>
            <a:r>
              <a:rPr lang="en-US" altLang="zh-CN" dirty="0" smtClean="0"/>
              <a:t>through</a:t>
            </a:r>
            <a:r>
              <a:rPr lang="zh-CN" altLang="en-US" dirty="0" smtClean="0"/>
              <a:t> </a:t>
            </a:r>
            <a:r>
              <a:rPr lang="en-US" altLang="zh-CN" dirty="0" smtClean="0"/>
              <a:t>preprocessing,</a:t>
            </a:r>
            <a:r>
              <a:rPr lang="zh-CN" altLang="en-US" dirty="0" smtClean="0"/>
              <a:t> </a:t>
            </a:r>
            <a:r>
              <a:rPr lang="en-US" altLang="zh-CN" dirty="0" smtClean="0"/>
              <a:t>anomaly</a:t>
            </a:r>
            <a:r>
              <a:rPr lang="zh-CN" altLang="en-US" dirty="0" smtClean="0"/>
              <a:t> </a:t>
            </a:r>
            <a:r>
              <a:rPr lang="en-US" altLang="zh-CN" dirty="0" smtClean="0"/>
              <a:t>elimination</a:t>
            </a:r>
            <a:r>
              <a:rPr lang="zh-CN" altLang="en-US" dirty="0" smtClean="0"/>
              <a:t> </a:t>
            </a:r>
            <a:r>
              <a:rPr lang="en-US" altLang="zh-CN" dirty="0" smtClean="0"/>
              <a:t>and</a:t>
            </a:r>
            <a:r>
              <a:rPr lang="zh-CN" altLang="en-US" dirty="0" smtClean="0"/>
              <a:t> </a:t>
            </a:r>
            <a:r>
              <a:rPr lang="en-US" altLang="zh-CN" dirty="0" smtClean="0"/>
              <a:t>deduplication</a:t>
            </a:r>
          </a:p>
          <a:p>
            <a:pPr lvl="1"/>
            <a:r>
              <a:rPr lang="en-US" dirty="0" smtClean="0"/>
              <a:t>Sav</a:t>
            </a:r>
            <a:r>
              <a:rPr lang="en-US" altLang="zh-CN" dirty="0" smtClean="0"/>
              <a:t>ed</a:t>
            </a:r>
            <a:r>
              <a:rPr lang="en-US" dirty="0" smtClean="0"/>
              <a:t> around 31 minutes</a:t>
            </a:r>
            <a:r>
              <a:rPr lang="zh-CN" altLang="en-US" dirty="0" smtClean="0"/>
              <a:t> </a:t>
            </a:r>
            <a:r>
              <a:rPr lang="en-US" dirty="0"/>
              <a:t>computation </a:t>
            </a:r>
            <a:r>
              <a:rPr lang="en-US" dirty="0" smtClean="0"/>
              <a:t>on average in the mobile devices for feature analysis</a:t>
            </a:r>
            <a:endParaRPr lang="en-US" dirty="0"/>
          </a:p>
        </p:txBody>
      </p:sp>
    </p:spTree>
    <p:extLst>
      <p:ext uri="{BB962C8B-B14F-4D97-AF65-F5344CB8AC3E}">
        <p14:creationId xmlns:p14="http://schemas.microsoft.com/office/powerpoint/2010/main" val="5537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3" name="Content Placeholder 2"/>
          <p:cNvSpPr>
            <a:spLocks noGrp="1"/>
          </p:cNvSpPr>
          <p:nvPr>
            <p:ph idx="1"/>
          </p:nvPr>
        </p:nvSpPr>
        <p:spPr/>
        <p:txBody>
          <a:bodyPr/>
          <a:lstStyle/>
          <a:p>
            <a:r>
              <a:rPr lang="en-US" dirty="0" err="1" smtClean="0"/>
              <a:t>TrajMan</a:t>
            </a:r>
            <a:r>
              <a:rPr lang="en-US" dirty="0" smtClean="0"/>
              <a:t>: a cloud-assisted framework for trajectory data management and analysis</a:t>
            </a:r>
          </a:p>
          <a:p>
            <a:r>
              <a:rPr lang="en-US" dirty="0" smtClean="0"/>
              <a:t>Separation of edge server and cloud server:</a:t>
            </a:r>
          </a:p>
          <a:p>
            <a:pPr lvl="1"/>
            <a:r>
              <a:rPr lang="en-US" dirty="0" smtClean="0"/>
              <a:t>edge server: anomaly elimination, deduplication, calibration, resampling and compression</a:t>
            </a:r>
          </a:p>
          <a:p>
            <a:pPr lvl="1"/>
            <a:r>
              <a:rPr lang="en-US" dirty="0" smtClean="0"/>
              <a:t>cloud server: home/company identification, trajectory recognition and clustering, feature analysis</a:t>
            </a:r>
            <a:endParaRPr lang="en-US" dirty="0"/>
          </a:p>
          <a:p>
            <a:r>
              <a:rPr lang="en-US" dirty="0" smtClean="0"/>
              <a:t>Will deploy more in China Telecom</a:t>
            </a:r>
          </a:p>
          <a:p>
            <a:r>
              <a:rPr lang="en-US" dirty="0" smtClean="0"/>
              <a:t>More apps will be developed based on the captured features, e.g., traffic prediction, etc.</a:t>
            </a:r>
            <a:endParaRPr lang="en-US" dirty="0"/>
          </a:p>
        </p:txBody>
      </p:sp>
    </p:spTree>
    <p:extLst>
      <p:ext uri="{BB962C8B-B14F-4D97-AF65-F5344CB8AC3E}">
        <p14:creationId xmlns:p14="http://schemas.microsoft.com/office/powerpoint/2010/main" val="1894087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8821" y="3245319"/>
            <a:ext cx="2146514" cy="830997"/>
          </a:xfrm>
          <a:prstGeom prst="rect">
            <a:avLst/>
          </a:prstGeom>
        </p:spPr>
        <p:txBody>
          <a:bodyPr wrap="square">
            <a:spAutoFit/>
          </a:bodyPr>
          <a:lstStyle/>
          <a:p>
            <a:r>
              <a:rPr lang="en-US" altLang="zh-CN" sz="4800" smtClean="0"/>
              <a:t>Q &amp; A</a:t>
            </a:r>
            <a:endParaRPr lang="en-US" altLang="zh-CN" sz="4800" dirty="0"/>
          </a:p>
        </p:txBody>
      </p:sp>
    </p:spTree>
    <p:extLst>
      <p:ext uri="{BB962C8B-B14F-4D97-AF65-F5344CB8AC3E}">
        <p14:creationId xmlns:p14="http://schemas.microsoft.com/office/powerpoint/2010/main" val="1949431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8523" y="2989188"/>
            <a:ext cx="5068761" cy="1261884"/>
          </a:xfrm>
          <a:prstGeom prst="rect">
            <a:avLst/>
          </a:prstGeom>
        </p:spPr>
        <p:txBody>
          <a:bodyPr wrap="square">
            <a:spAutoFit/>
          </a:bodyPr>
          <a:lstStyle/>
          <a:p>
            <a:pPr algn="ctr"/>
            <a:r>
              <a:rPr lang="en-US" altLang="zh-CN" sz="4800" dirty="0" smtClean="0"/>
              <a:t>Thanks</a:t>
            </a:r>
          </a:p>
          <a:p>
            <a:pPr algn="ctr"/>
            <a:r>
              <a:rPr lang="en-US" altLang="zh-CN" sz="2800" dirty="0" smtClean="0"/>
              <a:t>lanx15@mails.tsinghua.edu.cn</a:t>
            </a:r>
            <a:endParaRPr lang="en-US" altLang="zh-CN" sz="2800" dirty="0"/>
          </a:p>
        </p:txBody>
      </p:sp>
    </p:spTree>
    <p:extLst>
      <p:ext uri="{BB962C8B-B14F-4D97-AF65-F5344CB8AC3E}">
        <p14:creationId xmlns:p14="http://schemas.microsoft.com/office/powerpoint/2010/main" val="1417719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Background and Challenges</a:t>
            </a:r>
          </a:p>
          <a:p>
            <a:r>
              <a:rPr lang="en-US" dirty="0" smtClean="0"/>
              <a:t>Cloud-assisted Framework: </a:t>
            </a:r>
            <a:r>
              <a:rPr lang="en-US" dirty="0" err="1" smtClean="0"/>
              <a:t>TrajMan</a:t>
            </a:r>
            <a:endParaRPr lang="en-US" dirty="0" smtClean="0"/>
          </a:p>
          <a:p>
            <a:r>
              <a:rPr lang="en-US" dirty="0" smtClean="0"/>
              <a:t>Case Study: Commute Behavior Analysis</a:t>
            </a:r>
          </a:p>
          <a:p>
            <a:r>
              <a:rPr lang="en-US" dirty="0" smtClean="0"/>
              <a:t>Experiments and Evaluation</a:t>
            </a:r>
          </a:p>
          <a:p>
            <a:r>
              <a:rPr lang="en-US" dirty="0" smtClean="0"/>
              <a:t>Conclusion and Future Work</a:t>
            </a:r>
            <a:endParaRPr lang="en-US" dirty="0"/>
          </a:p>
        </p:txBody>
      </p:sp>
    </p:spTree>
    <p:extLst>
      <p:ext uri="{BB962C8B-B14F-4D97-AF65-F5344CB8AC3E}">
        <p14:creationId xmlns:p14="http://schemas.microsoft.com/office/powerpoint/2010/main" val="647492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36"/>
          <p:cNvPicPr>
            <a:picLocks noChangeAspect="1"/>
          </p:cNvPicPr>
          <p:nvPr/>
        </p:nvPicPr>
        <p:blipFill>
          <a:blip r:embed="rId3"/>
          <a:stretch>
            <a:fillRect/>
          </a:stretch>
        </p:blipFill>
        <p:spPr>
          <a:xfrm>
            <a:off x="1175233" y="3492202"/>
            <a:ext cx="5979335" cy="3242350"/>
          </a:xfrm>
          <a:prstGeom prst="rect">
            <a:avLst/>
          </a:prstGeom>
          <a:scene3d>
            <a:camera prst="orthographicFront">
              <a:rot lat="3600000" lon="0" rev="600000"/>
            </a:camera>
            <a:lightRig rig="threePt" dir="t"/>
          </a:scene3d>
        </p:spPr>
      </p:pic>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Massive trajectory data are generated every day</a:t>
            </a:r>
          </a:p>
          <a:p>
            <a:r>
              <a:rPr lang="en-US" dirty="0" smtClean="0"/>
              <a:t>Lots of applications can be done based on the data</a:t>
            </a:r>
          </a:p>
          <a:p>
            <a:pPr lvl="1"/>
            <a:r>
              <a:rPr lang="en-US" dirty="0" smtClean="0"/>
              <a:t>traffic prediction, urban planning, personalized recommendation</a:t>
            </a:r>
            <a:endParaRPr lang="en-US" dirty="0"/>
          </a:p>
        </p:txBody>
      </p:sp>
      <p:pic>
        <p:nvPicPr>
          <p:cNvPr id="49" name="Picture 10" descr="“car icon”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8402" y="4079776"/>
            <a:ext cx="733782" cy="733782"/>
          </a:xfrm>
          <a:prstGeom prst="rect">
            <a:avLst/>
          </a:prstGeom>
          <a:noFill/>
          <a:extLst>
            <a:ext uri="{909E8E84-426E-40DD-AFC4-6F175D3DCCD1}">
              <a14:hiddenFill xmlns:a14="http://schemas.microsoft.com/office/drawing/2010/main">
                <a:solidFill>
                  <a:srgbClr val="FFFFFF"/>
                </a:solidFill>
              </a14:hiddenFill>
            </a:ext>
          </a:extLst>
        </p:spPr>
      </p:pic>
      <p:pic>
        <p:nvPicPr>
          <p:cNvPr id="59" name="图片 50"/>
          <p:cNvPicPr>
            <a:picLocks noChangeAspect="1"/>
          </p:cNvPicPr>
          <p:nvPr/>
        </p:nvPicPr>
        <p:blipFill rotWithShape="1">
          <a:blip r:embed="rId5" cstate="print">
            <a:extLst>
              <a:ext uri="{28A0092B-C50C-407E-A947-70E740481C1C}">
                <a14:useLocalDpi xmlns:a14="http://schemas.microsoft.com/office/drawing/2010/main" val="0"/>
              </a:ext>
            </a:extLst>
          </a:blip>
          <a:srcRect l="7325" t="7732" r="8016" b="4894"/>
          <a:stretch/>
        </p:blipFill>
        <p:spPr>
          <a:xfrm>
            <a:off x="1796583" y="4450836"/>
            <a:ext cx="656147" cy="507890"/>
          </a:xfrm>
          <a:prstGeom prst="rect">
            <a:avLst/>
          </a:prstGeom>
        </p:spPr>
      </p:pic>
      <p:sp>
        <p:nvSpPr>
          <p:cNvPr id="60" name="TextBox 59"/>
          <p:cNvSpPr txBox="1"/>
          <p:nvPr/>
        </p:nvSpPr>
        <p:spPr>
          <a:xfrm>
            <a:off x="2649290" y="5573357"/>
            <a:ext cx="1563248" cy="369332"/>
          </a:xfrm>
          <a:prstGeom prst="rect">
            <a:avLst/>
          </a:prstGeom>
          <a:solidFill>
            <a:schemeClr val="bg1">
              <a:alpha val="84000"/>
            </a:schemeClr>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Mobile phones</a:t>
            </a:r>
            <a:endParaRPr lang="zh-CN" altLang="en-US" dirty="0">
              <a:latin typeface="Times New Roman" panose="02020603050405020304" pitchFamily="18" charset="0"/>
              <a:cs typeface="Times New Roman" panose="02020603050405020304" pitchFamily="18" charset="0"/>
            </a:endParaRPr>
          </a:p>
        </p:txBody>
      </p:sp>
      <p:sp>
        <p:nvSpPr>
          <p:cNvPr id="61" name="TextBox 60"/>
          <p:cNvSpPr txBox="1"/>
          <p:nvPr/>
        </p:nvSpPr>
        <p:spPr>
          <a:xfrm>
            <a:off x="4860365" y="5374287"/>
            <a:ext cx="848246" cy="369332"/>
          </a:xfrm>
          <a:prstGeom prst="rect">
            <a:avLst/>
          </a:prstGeom>
          <a:solidFill>
            <a:schemeClr val="bg1">
              <a:alpha val="84000"/>
            </a:schemeClr>
          </a:solidFill>
        </p:spPr>
        <p:txBody>
          <a:bodyPr wrap="non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Tablets</a:t>
            </a:r>
            <a:endParaRPr lang="zh-CN" altLang="en-US" dirty="0"/>
          </a:p>
        </p:txBody>
      </p:sp>
      <p:sp>
        <p:nvSpPr>
          <p:cNvPr id="62" name="TextBox 61"/>
          <p:cNvSpPr txBox="1"/>
          <p:nvPr/>
        </p:nvSpPr>
        <p:spPr>
          <a:xfrm>
            <a:off x="1586532" y="5004955"/>
            <a:ext cx="928459" cy="369332"/>
          </a:xfrm>
          <a:prstGeom prst="rect">
            <a:avLst/>
          </a:prstGeom>
          <a:solidFill>
            <a:schemeClr val="bg1">
              <a:alpha val="84000"/>
            </a:schemeClr>
          </a:solidFill>
        </p:spPr>
        <p:txBody>
          <a:bodyPr wrap="non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Laptops</a:t>
            </a:r>
            <a:endParaRPr lang="zh-CN" altLang="en-US" dirty="0"/>
          </a:p>
        </p:txBody>
      </p:sp>
      <p:sp>
        <p:nvSpPr>
          <p:cNvPr id="63" name="TextBox 62"/>
          <p:cNvSpPr txBox="1"/>
          <p:nvPr/>
        </p:nvSpPr>
        <p:spPr>
          <a:xfrm>
            <a:off x="3732428" y="4675034"/>
            <a:ext cx="966996" cy="369332"/>
          </a:xfrm>
          <a:prstGeom prst="rect">
            <a:avLst/>
          </a:prstGeom>
          <a:solidFill>
            <a:schemeClr val="bg1">
              <a:alpha val="84000"/>
            </a:schemeClr>
          </a:solidFill>
        </p:spPr>
        <p:txBody>
          <a:bodyPr wrap="non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Vehicles</a:t>
            </a:r>
            <a:endParaRPr lang="zh-CN" altLang="en-US" dirty="0"/>
          </a:p>
        </p:txBody>
      </p:sp>
      <p:pic>
        <p:nvPicPr>
          <p:cNvPr id="123"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23529" t="1471" r="24019" b="1961"/>
          <a:stretch/>
        </p:blipFill>
        <p:spPr>
          <a:xfrm flipH="1">
            <a:off x="3154840" y="4844661"/>
            <a:ext cx="395789" cy="728696"/>
          </a:xfrm>
          <a:prstGeom prst="rect">
            <a:avLst/>
          </a:prstGeom>
        </p:spPr>
      </p:pic>
      <p:pic>
        <p:nvPicPr>
          <p:cNvPr id="124" name="图片 2"/>
          <p:cNvPicPr>
            <a:picLocks noChangeAspect="1"/>
          </p:cNvPicPr>
          <p:nvPr/>
        </p:nvPicPr>
        <p:blipFill>
          <a:blip r:embed="rId7" cstate="print"/>
          <a:stretch>
            <a:fillRect/>
          </a:stretch>
        </p:blipFill>
        <p:spPr bwMode="auto">
          <a:xfrm>
            <a:off x="4881223" y="4825081"/>
            <a:ext cx="790025" cy="576591"/>
          </a:xfrm>
          <a:prstGeom prst="rect">
            <a:avLst/>
          </a:prstGeom>
          <a:noFill/>
          <a:ln w="9525">
            <a:noFill/>
            <a:miter lim="800000"/>
            <a:headEnd/>
            <a:tailEnd/>
          </a:ln>
        </p:spPr>
      </p:pic>
      <p:pic>
        <p:nvPicPr>
          <p:cNvPr id="128" name="Picture 127"/>
          <p:cNvPicPr>
            <a:picLocks noChangeAspect="1"/>
          </p:cNvPicPr>
          <p:nvPr/>
        </p:nvPicPr>
        <p:blipFill>
          <a:blip r:embed="rId8"/>
          <a:stretch>
            <a:fillRect/>
          </a:stretch>
        </p:blipFill>
        <p:spPr>
          <a:xfrm>
            <a:off x="1842590" y="2807584"/>
            <a:ext cx="1067572" cy="1007492"/>
          </a:xfrm>
          <a:prstGeom prst="rect">
            <a:avLst/>
          </a:prstGeom>
        </p:spPr>
      </p:pic>
      <p:pic>
        <p:nvPicPr>
          <p:cNvPr id="129" name="Picture 128"/>
          <p:cNvPicPr>
            <a:picLocks noChangeAspect="1"/>
          </p:cNvPicPr>
          <p:nvPr/>
        </p:nvPicPr>
        <p:blipFill>
          <a:blip r:embed="rId9"/>
          <a:stretch>
            <a:fillRect/>
          </a:stretch>
        </p:blipFill>
        <p:spPr>
          <a:xfrm rot="7149011">
            <a:off x="4739485" y="3926908"/>
            <a:ext cx="590524" cy="384364"/>
          </a:xfrm>
          <a:prstGeom prst="rect">
            <a:avLst/>
          </a:prstGeom>
        </p:spPr>
      </p:pic>
      <p:pic>
        <p:nvPicPr>
          <p:cNvPr id="131" name="Picture 130"/>
          <p:cNvPicPr>
            <a:picLocks noChangeAspect="1"/>
          </p:cNvPicPr>
          <p:nvPr/>
        </p:nvPicPr>
        <p:blipFill>
          <a:blip r:embed="rId10"/>
          <a:stretch>
            <a:fillRect/>
          </a:stretch>
        </p:blipFill>
        <p:spPr>
          <a:xfrm>
            <a:off x="5728582" y="2720376"/>
            <a:ext cx="930158" cy="747226"/>
          </a:xfrm>
          <a:prstGeom prst="rect">
            <a:avLst/>
          </a:prstGeom>
        </p:spPr>
      </p:pic>
      <p:pic>
        <p:nvPicPr>
          <p:cNvPr id="132" name="Picture 131"/>
          <p:cNvPicPr>
            <a:picLocks noChangeAspect="1"/>
          </p:cNvPicPr>
          <p:nvPr/>
        </p:nvPicPr>
        <p:blipFill>
          <a:blip r:embed="rId10"/>
          <a:stretch>
            <a:fillRect/>
          </a:stretch>
        </p:blipFill>
        <p:spPr>
          <a:xfrm>
            <a:off x="4932480" y="3164438"/>
            <a:ext cx="930158" cy="747226"/>
          </a:xfrm>
          <a:prstGeom prst="rect">
            <a:avLst/>
          </a:prstGeom>
        </p:spPr>
      </p:pic>
      <p:pic>
        <p:nvPicPr>
          <p:cNvPr id="133" name="Picture 132"/>
          <p:cNvPicPr>
            <a:picLocks noChangeAspect="1"/>
          </p:cNvPicPr>
          <p:nvPr/>
        </p:nvPicPr>
        <p:blipFill>
          <a:blip r:embed="rId9"/>
          <a:stretch>
            <a:fillRect/>
          </a:stretch>
        </p:blipFill>
        <p:spPr>
          <a:xfrm rot="5400000">
            <a:off x="5927539" y="3746894"/>
            <a:ext cx="590524" cy="384364"/>
          </a:xfrm>
          <a:prstGeom prst="rect">
            <a:avLst/>
          </a:prstGeom>
        </p:spPr>
      </p:pic>
      <p:pic>
        <p:nvPicPr>
          <p:cNvPr id="134" name="Picture 133"/>
          <p:cNvPicPr>
            <a:picLocks noChangeAspect="1"/>
          </p:cNvPicPr>
          <p:nvPr/>
        </p:nvPicPr>
        <p:blipFill>
          <a:blip r:embed="rId9"/>
          <a:stretch>
            <a:fillRect/>
          </a:stretch>
        </p:blipFill>
        <p:spPr>
          <a:xfrm rot="3657452">
            <a:off x="2824297" y="3869670"/>
            <a:ext cx="590524" cy="384364"/>
          </a:xfrm>
          <a:prstGeom prst="rect">
            <a:avLst/>
          </a:prstGeom>
        </p:spPr>
      </p:pic>
      <p:pic>
        <p:nvPicPr>
          <p:cNvPr id="135" name="Picture 134"/>
          <p:cNvPicPr>
            <a:picLocks noChangeAspect="1"/>
          </p:cNvPicPr>
          <p:nvPr/>
        </p:nvPicPr>
        <p:blipFill>
          <a:blip r:embed="rId10"/>
          <a:stretch>
            <a:fillRect/>
          </a:stretch>
        </p:blipFill>
        <p:spPr>
          <a:xfrm>
            <a:off x="4135560" y="2485330"/>
            <a:ext cx="930158" cy="747226"/>
          </a:xfrm>
          <a:prstGeom prst="rect">
            <a:avLst/>
          </a:prstGeom>
        </p:spPr>
      </p:pic>
      <p:pic>
        <p:nvPicPr>
          <p:cNvPr id="136" name="Picture 135"/>
          <p:cNvPicPr>
            <a:picLocks noChangeAspect="1"/>
          </p:cNvPicPr>
          <p:nvPr/>
        </p:nvPicPr>
        <p:blipFill>
          <a:blip r:embed="rId9"/>
          <a:stretch>
            <a:fillRect/>
          </a:stretch>
        </p:blipFill>
        <p:spPr>
          <a:xfrm rot="7515543">
            <a:off x="3949681" y="3302147"/>
            <a:ext cx="590524" cy="384364"/>
          </a:xfrm>
          <a:prstGeom prst="rect">
            <a:avLst/>
          </a:prstGeom>
        </p:spPr>
      </p:pic>
    </p:spTree>
    <p:extLst>
      <p:ext uri="{BB962C8B-B14F-4D97-AF65-F5344CB8AC3E}">
        <p14:creationId xmlns:p14="http://schemas.microsoft.com/office/powerpoint/2010/main" val="1327218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One user may have multiple devices</a:t>
            </a:r>
          </a:p>
          <a:p>
            <a:r>
              <a:rPr lang="en-US" altLang="zh-CN" dirty="0" smtClean="0"/>
              <a:t>Different</a:t>
            </a:r>
            <a:r>
              <a:rPr lang="zh-CN" altLang="en-US" dirty="0" smtClean="0"/>
              <a:t> </a:t>
            </a:r>
            <a:r>
              <a:rPr lang="en-US" altLang="zh-CN" dirty="0" smtClean="0"/>
              <a:t>data</a:t>
            </a:r>
            <a:r>
              <a:rPr lang="zh-CN" altLang="en-US" dirty="0" smtClean="0"/>
              <a:t> </a:t>
            </a:r>
            <a:r>
              <a:rPr lang="en-US" altLang="zh-CN" dirty="0" smtClean="0"/>
              <a:t>source,</a:t>
            </a:r>
            <a:r>
              <a:rPr lang="zh-CN" altLang="en-US" dirty="0" smtClean="0"/>
              <a:t> </a:t>
            </a:r>
            <a:r>
              <a:rPr lang="en-US" altLang="zh-CN" dirty="0" smtClean="0"/>
              <a:t>different</a:t>
            </a:r>
            <a:r>
              <a:rPr lang="zh-CN" altLang="en-US" dirty="0" smtClean="0"/>
              <a:t> </a:t>
            </a:r>
            <a:r>
              <a:rPr lang="en-US" altLang="zh-CN" dirty="0" smtClean="0"/>
              <a:t>precision</a:t>
            </a:r>
            <a:r>
              <a:rPr lang="zh-CN" altLang="en-US" dirty="0" smtClean="0"/>
              <a:t> </a:t>
            </a:r>
            <a:r>
              <a:rPr lang="en-US" altLang="zh-CN" dirty="0" smtClean="0"/>
              <a:t>and</a:t>
            </a:r>
            <a:r>
              <a:rPr lang="zh-CN" altLang="en-US" dirty="0" smtClean="0"/>
              <a:t> </a:t>
            </a:r>
            <a:r>
              <a:rPr lang="en-US" altLang="zh-CN" dirty="0" smtClean="0"/>
              <a:t>frequency</a:t>
            </a:r>
          </a:p>
          <a:p>
            <a:r>
              <a:rPr lang="en-US" altLang="zh-CN" dirty="0" smtClean="0"/>
              <a:t>Duplication</a:t>
            </a:r>
            <a:r>
              <a:rPr lang="zh-CN" altLang="en-US" dirty="0" smtClean="0"/>
              <a:t> </a:t>
            </a:r>
            <a:r>
              <a:rPr lang="en-US" altLang="zh-CN" dirty="0" smtClean="0"/>
              <a:t>costs</a:t>
            </a:r>
            <a:r>
              <a:rPr lang="zh-CN" altLang="en-US" dirty="0" smtClean="0"/>
              <a:t> </a:t>
            </a:r>
            <a:r>
              <a:rPr lang="en-US" altLang="zh-CN" dirty="0" smtClean="0"/>
              <a:t>bandwidth</a:t>
            </a:r>
            <a:endParaRPr lang="en-US" altLang="zh-CN" dirty="0"/>
          </a:p>
          <a:p>
            <a:r>
              <a:rPr lang="en-US" dirty="0" smtClean="0"/>
              <a:t>Data scarcity for a single trajectory</a:t>
            </a:r>
            <a:endParaRPr lang="en-US" dirty="0"/>
          </a:p>
        </p:txBody>
      </p:sp>
      <p:pic>
        <p:nvPicPr>
          <p:cNvPr id="22" name="图片 3" descr="aa05384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454" y="3933033"/>
            <a:ext cx="483804" cy="1440160"/>
          </a:xfrm>
          <a:prstGeom prst="rect">
            <a:avLst/>
          </a:prstGeom>
        </p:spPr>
      </p:pic>
      <p:pic>
        <p:nvPicPr>
          <p:cNvPr id="23"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7325" t="7732" r="8016" b="4894"/>
          <a:stretch/>
        </p:blipFill>
        <p:spPr>
          <a:xfrm>
            <a:off x="2298359" y="2911771"/>
            <a:ext cx="656147" cy="507890"/>
          </a:xfrm>
          <a:prstGeom prst="rect">
            <a:avLst/>
          </a:prstGeom>
        </p:spPr>
      </p:pic>
      <p:pic>
        <p:nvPicPr>
          <p:cNvPr id="24"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23529" t="1471" r="24019" b="1961"/>
          <a:stretch/>
        </p:blipFill>
        <p:spPr>
          <a:xfrm flipH="1">
            <a:off x="3123502" y="4888574"/>
            <a:ext cx="395789" cy="728696"/>
          </a:xfrm>
          <a:prstGeom prst="rect">
            <a:avLst/>
          </a:prstGeom>
        </p:spPr>
      </p:pic>
      <p:pic>
        <p:nvPicPr>
          <p:cNvPr id="25" name="图片 2"/>
          <p:cNvPicPr>
            <a:picLocks noChangeAspect="1"/>
          </p:cNvPicPr>
          <p:nvPr/>
        </p:nvPicPr>
        <p:blipFill>
          <a:blip r:embed="rId6" cstate="print"/>
          <a:stretch>
            <a:fillRect/>
          </a:stretch>
        </p:blipFill>
        <p:spPr bwMode="auto">
          <a:xfrm>
            <a:off x="2510961" y="5973534"/>
            <a:ext cx="790025" cy="576591"/>
          </a:xfrm>
          <a:prstGeom prst="rect">
            <a:avLst/>
          </a:prstGeom>
          <a:noFill/>
          <a:ln w="9525">
            <a:noFill/>
            <a:miter lim="800000"/>
            <a:headEnd/>
            <a:tailEnd/>
          </a:ln>
        </p:spPr>
      </p:pic>
      <p:pic>
        <p:nvPicPr>
          <p:cNvPr id="26" name="Picture 10" descr="“car icon”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4506" y="3660254"/>
            <a:ext cx="733782" cy="7337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loud server”的图片搜索结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01708" y="3551894"/>
            <a:ext cx="1920971" cy="13106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bwMode="auto">
          <a:xfrm flipV="1">
            <a:off x="2022303" y="3537020"/>
            <a:ext cx="423258" cy="612950"/>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32" name="Straight Connector 31"/>
          <p:cNvCxnSpPr/>
          <p:nvPr/>
        </p:nvCxnSpPr>
        <p:spPr bwMode="auto">
          <a:xfrm flipV="1">
            <a:off x="2022303" y="4149970"/>
            <a:ext cx="818271" cy="318123"/>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35" name="Straight Connector 34"/>
          <p:cNvCxnSpPr/>
          <p:nvPr/>
        </p:nvCxnSpPr>
        <p:spPr bwMode="auto">
          <a:xfrm>
            <a:off x="2022303" y="4633968"/>
            <a:ext cx="977316" cy="564434"/>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38" name="Straight Connector 37"/>
          <p:cNvCxnSpPr/>
          <p:nvPr/>
        </p:nvCxnSpPr>
        <p:spPr bwMode="auto">
          <a:xfrm>
            <a:off x="1898420" y="4988224"/>
            <a:ext cx="612541" cy="894714"/>
          </a:xfrm>
          <a:prstGeom prst="line">
            <a:avLst/>
          </a:prstGeom>
          <a:noFill/>
          <a:ln w="19050" cap="flat" cmpd="sng" algn="ctr">
            <a:solidFill>
              <a:schemeClr val="bg1">
                <a:lumMod val="50000"/>
              </a:schemeClr>
            </a:solidFill>
            <a:prstDash val="solid"/>
            <a:round/>
            <a:headEnd type="none" w="med" len="med"/>
            <a:tailEnd type="none" w="med" len="med"/>
          </a:ln>
          <a:effectLst/>
        </p:spPr>
      </p:cxnSp>
      <p:sp>
        <p:nvSpPr>
          <p:cNvPr id="15" name="Right Arrow 14"/>
          <p:cNvSpPr/>
          <p:nvPr/>
        </p:nvSpPr>
        <p:spPr bwMode="auto">
          <a:xfrm>
            <a:off x="4197233" y="3973555"/>
            <a:ext cx="2170444" cy="494538"/>
          </a:xfrm>
          <a:prstGeom prst="right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16" name="Rectangle 15"/>
          <p:cNvSpPr/>
          <p:nvPr/>
        </p:nvSpPr>
        <p:spPr>
          <a:xfrm>
            <a:off x="6915823" y="4888574"/>
            <a:ext cx="1531188" cy="369332"/>
          </a:xfrm>
          <a:prstGeom prst="rect">
            <a:avLst/>
          </a:prstGeom>
        </p:spPr>
        <p:txBody>
          <a:bodyPr wrap="none">
            <a:spAutoFit/>
          </a:bodyPr>
          <a:lstStyle/>
          <a:p>
            <a:r>
              <a:rPr lang="en-US" altLang="zh-CN" dirty="0" smtClean="0"/>
              <a:t>Cloud</a:t>
            </a:r>
            <a:r>
              <a:rPr lang="zh-CN" altLang="en-US" dirty="0" smtClean="0"/>
              <a:t> </a:t>
            </a:r>
            <a:r>
              <a:rPr lang="en-US" altLang="zh-CN" dirty="0" smtClean="0"/>
              <a:t>Server</a:t>
            </a:r>
            <a:endParaRPr lang="en-US" dirty="0"/>
          </a:p>
        </p:txBody>
      </p:sp>
      <p:sp>
        <p:nvSpPr>
          <p:cNvPr id="44" name="Rectangle 43"/>
          <p:cNvSpPr/>
          <p:nvPr/>
        </p:nvSpPr>
        <p:spPr>
          <a:xfrm>
            <a:off x="3802220" y="3404390"/>
            <a:ext cx="3185487" cy="369332"/>
          </a:xfrm>
          <a:prstGeom prst="rect">
            <a:avLst/>
          </a:prstGeom>
        </p:spPr>
        <p:txBody>
          <a:bodyPr wrap="none">
            <a:spAutoFit/>
          </a:bodyPr>
          <a:lstStyle/>
          <a:p>
            <a:r>
              <a:rPr lang="en-US" altLang="zh-CN" dirty="0" smtClean="0"/>
              <a:t>What</a:t>
            </a:r>
            <a:r>
              <a:rPr lang="zh-CN" altLang="en-US" dirty="0" smtClean="0"/>
              <a:t> </a:t>
            </a:r>
            <a:r>
              <a:rPr lang="en-US" altLang="zh-CN" dirty="0" smtClean="0"/>
              <a:t>should</a:t>
            </a:r>
            <a:r>
              <a:rPr lang="zh-CN" altLang="en-US" dirty="0" smtClean="0"/>
              <a:t> </a:t>
            </a:r>
            <a:r>
              <a:rPr lang="en-US" altLang="zh-CN" dirty="0" smtClean="0"/>
              <a:t>be</a:t>
            </a:r>
            <a:r>
              <a:rPr lang="zh-CN" altLang="en-US" dirty="0" smtClean="0"/>
              <a:t> </a:t>
            </a:r>
            <a:r>
              <a:rPr lang="en-US" altLang="zh-CN" dirty="0" smtClean="0"/>
              <a:t>transmitted?</a:t>
            </a:r>
            <a:endParaRPr lang="en-US" dirty="0"/>
          </a:p>
        </p:txBody>
      </p:sp>
      <p:sp>
        <p:nvSpPr>
          <p:cNvPr id="18" name="Rectangle 17"/>
          <p:cNvSpPr/>
          <p:nvPr/>
        </p:nvSpPr>
        <p:spPr>
          <a:xfrm>
            <a:off x="6217010" y="5396218"/>
            <a:ext cx="2937599" cy="369332"/>
          </a:xfrm>
          <a:prstGeom prst="rect">
            <a:avLst/>
          </a:prstGeom>
        </p:spPr>
        <p:txBody>
          <a:bodyPr wrap="none">
            <a:spAutoFit/>
          </a:bodyPr>
          <a:lstStyle/>
          <a:p>
            <a:r>
              <a:rPr lang="en-US" dirty="0" smtClean="0"/>
              <a:t>Few points on a trajectory..</a:t>
            </a:r>
            <a:endParaRPr lang="en-US" dirty="0"/>
          </a:p>
        </p:txBody>
      </p:sp>
    </p:spTree>
    <p:extLst>
      <p:ext uri="{BB962C8B-B14F-4D97-AF65-F5344CB8AC3E}">
        <p14:creationId xmlns:p14="http://schemas.microsoft.com/office/powerpoint/2010/main" val="1245484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Cloud-assisted </a:t>
            </a:r>
            <a:r>
              <a:rPr lang="en-US" dirty="0" smtClean="0"/>
              <a:t>Framework</a:t>
            </a:r>
            <a:r>
              <a:rPr lang="en-US" altLang="zh-CN" dirty="0" smtClean="0"/>
              <a:t>:</a:t>
            </a:r>
            <a:r>
              <a:rPr lang="zh-CN" altLang="en-US" dirty="0" smtClean="0"/>
              <a:t> </a:t>
            </a:r>
            <a:r>
              <a:rPr lang="en-US" altLang="zh-CN" dirty="0" err="1" smtClean="0"/>
              <a:t>TrajMan</a:t>
            </a:r>
            <a:endParaRPr lang="en-US" dirty="0"/>
          </a:p>
        </p:txBody>
      </p:sp>
      <p:pic>
        <p:nvPicPr>
          <p:cNvPr id="83" name="Picture 10" descr="“car icon”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497" y="5190703"/>
            <a:ext cx="733782" cy="73378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555343" y="1119462"/>
            <a:ext cx="1091016" cy="495088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84"/>
          <p:cNvSpPr txBox="1"/>
          <p:nvPr/>
        </p:nvSpPr>
        <p:spPr>
          <a:xfrm>
            <a:off x="528435" y="1115079"/>
            <a:ext cx="952505"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Clients</a:t>
            </a:r>
            <a:endParaRPr lang="zh-CN" altLang="en-US" sz="2000" b="1" dirty="0">
              <a:latin typeface="Times New Roman" panose="02020603050405020304" pitchFamily="18" charset="0"/>
              <a:cs typeface="Times New Roman" panose="02020603050405020304" pitchFamily="18" charset="0"/>
            </a:endParaRPr>
          </a:p>
        </p:txBody>
      </p:sp>
      <p:sp>
        <p:nvSpPr>
          <p:cNvPr id="86" name="Rectangle 85"/>
          <p:cNvSpPr/>
          <p:nvPr/>
        </p:nvSpPr>
        <p:spPr>
          <a:xfrm>
            <a:off x="2037545" y="4287455"/>
            <a:ext cx="6966879" cy="228480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ectangle 86"/>
          <p:cNvSpPr/>
          <p:nvPr/>
        </p:nvSpPr>
        <p:spPr>
          <a:xfrm>
            <a:off x="2037545" y="1125383"/>
            <a:ext cx="6946485" cy="300894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TextBox 87"/>
          <p:cNvSpPr txBox="1"/>
          <p:nvPr/>
        </p:nvSpPr>
        <p:spPr>
          <a:xfrm>
            <a:off x="7217155" y="4301126"/>
            <a:ext cx="1787270"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Edge devices &amp; servers</a:t>
            </a:r>
          </a:p>
        </p:txBody>
      </p:sp>
      <p:sp>
        <p:nvSpPr>
          <p:cNvPr id="89" name="TextBox 88"/>
          <p:cNvSpPr txBox="1"/>
          <p:nvPr/>
        </p:nvSpPr>
        <p:spPr>
          <a:xfrm>
            <a:off x="7357304" y="1488156"/>
            <a:ext cx="966931" cy="707886"/>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Cloud</a:t>
            </a:r>
          </a:p>
          <a:p>
            <a:r>
              <a:rPr lang="en-US" altLang="zh-CN" sz="2000" b="1" dirty="0">
                <a:latin typeface="Times New Roman" panose="02020603050405020304" pitchFamily="18" charset="0"/>
                <a:cs typeface="Times New Roman" panose="02020603050405020304" pitchFamily="18" charset="0"/>
              </a:rPr>
              <a:t>servers</a:t>
            </a:r>
            <a:endParaRPr lang="zh-CN" altLang="en-US" sz="2000" b="1" dirty="0">
              <a:latin typeface="Times New Roman" panose="02020603050405020304" pitchFamily="18" charset="0"/>
              <a:cs typeface="Times New Roman" panose="02020603050405020304" pitchFamily="18" charset="0"/>
            </a:endParaRPr>
          </a:p>
        </p:txBody>
      </p:sp>
      <p:sp>
        <p:nvSpPr>
          <p:cNvPr id="90" name="Rectangle 89"/>
          <p:cNvSpPr/>
          <p:nvPr/>
        </p:nvSpPr>
        <p:spPr>
          <a:xfrm>
            <a:off x="2241699" y="4384858"/>
            <a:ext cx="2355039" cy="16665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91" name="Rectangle 90"/>
          <p:cNvSpPr/>
          <p:nvPr/>
        </p:nvSpPr>
        <p:spPr>
          <a:xfrm>
            <a:off x="4760889" y="5138489"/>
            <a:ext cx="234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Positioning calibration</a:t>
            </a:r>
          </a:p>
        </p:txBody>
      </p:sp>
      <p:sp>
        <p:nvSpPr>
          <p:cNvPr id="92" name="Rectangle 91"/>
          <p:cNvSpPr/>
          <p:nvPr/>
        </p:nvSpPr>
        <p:spPr>
          <a:xfrm>
            <a:off x="4760889" y="5619545"/>
            <a:ext cx="234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Data </a:t>
            </a:r>
            <a:r>
              <a:rPr lang="en-US" altLang="zh-CN" dirty="0" smtClean="0">
                <a:solidFill>
                  <a:schemeClr val="tx1"/>
                </a:solidFill>
                <a:latin typeface="Times New Roman" panose="02020603050405020304" pitchFamily="18" charset="0"/>
                <a:cs typeface="Times New Roman" panose="02020603050405020304" pitchFamily="18" charset="0"/>
              </a:rPr>
              <a:t>preprocessing</a:t>
            </a: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93"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7325" t="7732" r="8016" b="4894"/>
          <a:stretch/>
        </p:blipFill>
        <p:spPr>
          <a:xfrm>
            <a:off x="703450" y="1498323"/>
            <a:ext cx="656147" cy="507890"/>
          </a:xfrm>
          <a:prstGeom prst="rect">
            <a:avLst/>
          </a:prstGeom>
        </p:spPr>
      </p:pic>
      <p:sp>
        <p:nvSpPr>
          <p:cNvPr id="94" name="TextBox 93"/>
          <p:cNvSpPr txBox="1"/>
          <p:nvPr/>
        </p:nvSpPr>
        <p:spPr>
          <a:xfrm>
            <a:off x="605765" y="3116257"/>
            <a:ext cx="851515"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Phones</a:t>
            </a:r>
            <a:endParaRPr lang="zh-CN" altLang="en-US" dirty="0">
              <a:latin typeface="Times New Roman" panose="02020603050405020304" pitchFamily="18" charset="0"/>
              <a:cs typeface="Times New Roman" panose="02020603050405020304" pitchFamily="18" charset="0"/>
            </a:endParaRPr>
          </a:p>
        </p:txBody>
      </p:sp>
      <p:sp>
        <p:nvSpPr>
          <p:cNvPr id="95" name="TextBox 94"/>
          <p:cNvSpPr txBox="1"/>
          <p:nvPr/>
        </p:nvSpPr>
        <p:spPr>
          <a:xfrm>
            <a:off x="612377" y="3991445"/>
            <a:ext cx="84824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Tablets</a:t>
            </a:r>
            <a:endParaRPr lang="zh-CN" altLang="en-US" dirty="0">
              <a:latin typeface="Times New Roman" panose="02020603050405020304" pitchFamily="18" charset="0"/>
              <a:cs typeface="Times New Roman" panose="02020603050405020304" pitchFamily="18" charset="0"/>
            </a:endParaRPr>
          </a:p>
        </p:txBody>
      </p:sp>
      <p:sp>
        <p:nvSpPr>
          <p:cNvPr id="96" name="TextBox 95"/>
          <p:cNvSpPr txBox="1"/>
          <p:nvPr/>
        </p:nvSpPr>
        <p:spPr>
          <a:xfrm>
            <a:off x="584624" y="2011376"/>
            <a:ext cx="92845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Laptops</a:t>
            </a:r>
            <a:endParaRPr lang="zh-CN" altLang="en-US" dirty="0">
              <a:latin typeface="Times New Roman" panose="02020603050405020304" pitchFamily="18" charset="0"/>
              <a:cs typeface="Times New Roman" panose="02020603050405020304" pitchFamily="18" charset="0"/>
            </a:endParaRPr>
          </a:p>
        </p:txBody>
      </p:sp>
      <p:sp>
        <p:nvSpPr>
          <p:cNvPr id="97" name="TextBox 96"/>
          <p:cNvSpPr txBox="1"/>
          <p:nvPr/>
        </p:nvSpPr>
        <p:spPr>
          <a:xfrm>
            <a:off x="573323" y="5758792"/>
            <a:ext cx="96699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Vehicles</a:t>
            </a:r>
            <a:endParaRPr lang="zh-CN" altLang="en-US" dirty="0">
              <a:latin typeface="Times New Roman" panose="02020603050405020304" pitchFamily="18" charset="0"/>
              <a:cs typeface="Times New Roman" panose="02020603050405020304" pitchFamily="18" charset="0"/>
            </a:endParaRPr>
          </a:p>
        </p:txBody>
      </p:sp>
      <p:grpSp>
        <p:nvGrpSpPr>
          <p:cNvPr id="98" name="Group 97"/>
          <p:cNvGrpSpPr/>
          <p:nvPr/>
        </p:nvGrpSpPr>
        <p:grpSpPr>
          <a:xfrm>
            <a:off x="2380243" y="5609979"/>
            <a:ext cx="2088000" cy="369566"/>
            <a:chOff x="4061782" y="3702753"/>
            <a:chExt cx="2088000" cy="369566"/>
          </a:xfrm>
        </p:grpSpPr>
        <p:pic>
          <p:nvPicPr>
            <p:cNvPr id="99"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054" y="3712775"/>
              <a:ext cx="346331" cy="34633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4664930" y="3702753"/>
              <a:ext cx="105028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Raw data</a:t>
              </a:r>
              <a:endParaRPr lang="zh-CN" altLang="en-US" dirty="0">
                <a:latin typeface="Times New Roman" panose="02020603050405020304" pitchFamily="18" charset="0"/>
                <a:cs typeface="Times New Roman" panose="02020603050405020304" pitchFamily="18" charset="0"/>
              </a:endParaRPr>
            </a:p>
          </p:txBody>
        </p:sp>
        <p:sp>
          <p:nvSpPr>
            <p:cNvPr id="101" name="Rectangle 100"/>
            <p:cNvSpPr/>
            <p:nvPr/>
          </p:nvSpPr>
          <p:spPr>
            <a:xfrm>
              <a:off x="4061782" y="3712319"/>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grpSp>
      <p:cxnSp>
        <p:nvCxnSpPr>
          <p:cNvPr id="102" name="Straight Arrow Connector 101"/>
          <p:cNvCxnSpPr/>
          <p:nvPr/>
        </p:nvCxnSpPr>
        <p:spPr>
          <a:xfrm>
            <a:off x="4468243" y="5799545"/>
            <a:ext cx="2926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5930889" y="5498489"/>
            <a:ext cx="0" cy="121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4463037" y="5318489"/>
            <a:ext cx="297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4760889" y="3267606"/>
            <a:ext cx="234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Trajectory </a:t>
            </a:r>
            <a:r>
              <a:rPr lang="en-US" altLang="zh-CN" dirty="0" smtClean="0">
                <a:solidFill>
                  <a:schemeClr val="tx1"/>
                </a:solidFill>
                <a:latin typeface="Times New Roman" panose="02020603050405020304" pitchFamily="18" charset="0"/>
                <a:cs typeface="Times New Roman" panose="02020603050405020304" pitchFamily="18" charset="0"/>
              </a:rPr>
              <a:t>recognition</a:t>
            </a:r>
            <a:endParaRPr lang="en-US" altLang="zh-CN" dirty="0">
              <a:solidFill>
                <a:schemeClr val="tx1"/>
              </a:solidFill>
              <a:latin typeface="Times New Roman" panose="02020603050405020304" pitchFamily="18" charset="0"/>
              <a:cs typeface="Times New Roman" panose="02020603050405020304" pitchFamily="18" charset="0"/>
            </a:endParaRPr>
          </a:p>
        </p:txBody>
      </p:sp>
      <p:grpSp>
        <p:nvGrpSpPr>
          <p:cNvPr id="106" name="Group 105"/>
          <p:cNvGrpSpPr/>
          <p:nvPr/>
        </p:nvGrpSpPr>
        <p:grpSpPr>
          <a:xfrm>
            <a:off x="2375037" y="5138489"/>
            <a:ext cx="2113803" cy="369332"/>
            <a:chOff x="4062563" y="3231263"/>
            <a:chExt cx="2113803" cy="369332"/>
          </a:xfrm>
        </p:grpSpPr>
        <p:sp>
          <p:nvSpPr>
            <p:cNvPr id="107" name="TextBox 106"/>
            <p:cNvSpPr txBox="1"/>
            <p:nvPr/>
          </p:nvSpPr>
          <p:spPr>
            <a:xfrm>
              <a:off x="4587469" y="3231263"/>
              <a:ext cx="158889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Calibrated data</a:t>
              </a:r>
              <a:endParaRPr lang="zh-CN" altLang="en-US" dirty="0">
                <a:latin typeface="Times New Roman" panose="02020603050405020304" pitchFamily="18" charset="0"/>
                <a:cs typeface="Times New Roman" panose="02020603050405020304" pitchFamily="18" charset="0"/>
              </a:endParaRPr>
            </a:p>
          </p:txBody>
        </p:sp>
        <p:sp>
          <p:nvSpPr>
            <p:cNvPr id="108" name="Rectangle 107"/>
            <p:cNvSpPr/>
            <p:nvPr/>
          </p:nvSpPr>
          <p:spPr>
            <a:xfrm>
              <a:off x="4062563" y="3231263"/>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109"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054" y="3238097"/>
              <a:ext cx="346331" cy="346331"/>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109"/>
          <p:cNvSpPr/>
          <p:nvPr/>
        </p:nvSpPr>
        <p:spPr>
          <a:xfrm>
            <a:off x="2249037" y="1688152"/>
            <a:ext cx="2375070" cy="23310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grpSp>
        <p:nvGrpSpPr>
          <p:cNvPr id="111" name="Group 110"/>
          <p:cNvGrpSpPr/>
          <p:nvPr/>
        </p:nvGrpSpPr>
        <p:grpSpPr>
          <a:xfrm>
            <a:off x="2375036" y="3564619"/>
            <a:ext cx="2088000" cy="369332"/>
            <a:chOff x="4077263" y="1845988"/>
            <a:chExt cx="2088000" cy="369332"/>
          </a:xfrm>
        </p:grpSpPr>
        <p:pic>
          <p:nvPicPr>
            <p:cNvPr id="112"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2535" y="1851194"/>
              <a:ext cx="346331" cy="346331"/>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4481787" y="1845988"/>
              <a:ext cx="167866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Positioning data</a:t>
              </a:r>
              <a:endParaRPr lang="zh-CN" altLang="en-US" dirty="0">
                <a:latin typeface="Times New Roman" panose="02020603050405020304" pitchFamily="18" charset="0"/>
                <a:cs typeface="Times New Roman" panose="02020603050405020304" pitchFamily="18" charset="0"/>
              </a:endParaRPr>
            </a:p>
          </p:txBody>
        </p:sp>
        <p:sp>
          <p:nvSpPr>
            <p:cNvPr id="114" name="Rectangle 113"/>
            <p:cNvSpPr/>
            <p:nvPr/>
          </p:nvSpPr>
          <p:spPr>
            <a:xfrm>
              <a:off x="4077263" y="1850738"/>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grpSp>
      <p:grpSp>
        <p:nvGrpSpPr>
          <p:cNvPr id="115" name="Group 114"/>
          <p:cNvGrpSpPr/>
          <p:nvPr/>
        </p:nvGrpSpPr>
        <p:grpSpPr>
          <a:xfrm>
            <a:off x="2375036" y="2969181"/>
            <a:ext cx="2088000" cy="369332"/>
            <a:chOff x="4072452" y="1190222"/>
            <a:chExt cx="2088000" cy="369332"/>
          </a:xfrm>
        </p:grpSpPr>
        <p:sp>
          <p:nvSpPr>
            <p:cNvPr id="116" name="TextBox 115"/>
            <p:cNvSpPr txBox="1"/>
            <p:nvPr/>
          </p:nvSpPr>
          <p:spPr>
            <a:xfrm>
              <a:off x="4597358" y="1190222"/>
              <a:ext cx="127938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Trajectories</a:t>
              </a:r>
              <a:endParaRPr lang="zh-CN" altLang="en-US" dirty="0">
                <a:latin typeface="Times New Roman" panose="02020603050405020304" pitchFamily="18" charset="0"/>
                <a:cs typeface="Times New Roman" panose="02020603050405020304" pitchFamily="18" charset="0"/>
              </a:endParaRPr>
            </a:p>
          </p:txBody>
        </p:sp>
        <p:sp>
          <p:nvSpPr>
            <p:cNvPr id="117" name="Rectangle 116"/>
            <p:cNvSpPr/>
            <p:nvPr/>
          </p:nvSpPr>
          <p:spPr>
            <a:xfrm>
              <a:off x="4072452" y="1190222"/>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118"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6943" y="1197056"/>
              <a:ext cx="346331" cy="346331"/>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Rectangle 118"/>
          <p:cNvSpPr/>
          <p:nvPr/>
        </p:nvSpPr>
        <p:spPr>
          <a:xfrm>
            <a:off x="4760889" y="2636970"/>
            <a:ext cx="234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Data </a:t>
            </a:r>
            <a:r>
              <a:rPr lang="en-US" altLang="zh-CN" dirty="0" smtClean="0">
                <a:solidFill>
                  <a:schemeClr val="tx1"/>
                </a:solidFill>
                <a:latin typeface="Times New Roman" panose="02020603050405020304" pitchFamily="18" charset="0"/>
                <a:cs typeface="Times New Roman" panose="02020603050405020304" pitchFamily="18" charset="0"/>
              </a:rPr>
              <a:t>interpolation</a:t>
            </a:r>
            <a:endParaRPr lang="en-US" altLang="zh-CN" dirty="0">
              <a:solidFill>
                <a:schemeClr val="tx1"/>
              </a:solidFill>
              <a:latin typeface="Times New Roman" panose="02020603050405020304" pitchFamily="18" charset="0"/>
              <a:cs typeface="Times New Roman" panose="02020603050405020304" pitchFamily="18" charset="0"/>
            </a:endParaRPr>
          </a:p>
        </p:txBody>
      </p:sp>
      <p:grpSp>
        <p:nvGrpSpPr>
          <p:cNvPr id="120" name="Group 119"/>
          <p:cNvGrpSpPr/>
          <p:nvPr/>
        </p:nvGrpSpPr>
        <p:grpSpPr>
          <a:xfrm>
            <a:off x="2375037" y="2373744"/>
            <a:ext cx="2221701" cy="369332"/>
            <a:chOff x="4069277" y="552047"/>
            <a:chExt cx="2221701" cy="369332"/>
          </a:xfrm>
        </p:grpSpPr>
        <p:sp>
          <p:nvSpPr>
            <p:cNvPr id="121" name="TextBox 120"/>
            <p:cNvSpPr txBox="1"/>
            <p:nvPr/>
          </p:nvSpPr>
          <p:spPr>
            <a:xfrm>
              <a:off x="4511633" y="552047"/>
              <a:ext cx="177934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Augmented data</a:t>
              </a:r>
              <a:endParaRPr lang="zh-CN" altLang="en-US" dirty="0">
                <a:latin typeface="Times New Roman" panose="02020603050405020304" pitchFamily="18" charset="0"/>
                <a:cs typeface="Times New Roman" panose="02020603050405020304" pitchFamily="18" charset="0"/>
              </a:endParaRPr>
            </a:p>
          </p:txBody>
        </p:sp>
        <p:sp>
          <p:nvSpPr>
            <p:cNvPr id="122" name="Rectangle 121"/>
            <p:cNvSpPr/>
            <p:nvPr/>
          </p:nvSpPr>
          <p:spPr>
            <a:xfrm>
              <a:off x="4069277" y="552047"/>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123"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3768" y="558881"/>
              <a:ext cx="346331" cy="346331"/>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Rectangle 123"/>
          <p:cNvSpPr/>
          <p:nvPr/>
        </p:nvSpPr>
        <p:spPr>
          <a:xfrm>
            <a:off x="4760889" y="2006333"/>
            <a:ext cx="234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Feature </a:t>
            </a:r>
            <a:r>
              <a:rPr lang="en-US" altLang="zh-CN" dirty="0" smtClean="0">
                <a:solidFill>
                  <a:schemeClr val="tx1"/>
                </a:solidFill>
                <a:latin typeface="Times New Roman" panose="02020603050405020304" pitchFamily="18" charset="0"/>
                <a:cs typeface="Times New Roman" panose="02020603050405020304" pitchFamily="18" charset="0"/>
              </a:rPr>
              <a:t>mining</a:t>
            </a:r>
            <a:endParaRPr lang="en-US" altLang="zh-CN" dirty="0">
              <a:solidFill>
                <a:schemeClr val="tx1"/>
              </a:solidFill>
              <a:latin typeface="Times New Roman" panose="02020603050405020304" pitchFamily="18" charset="0"/>
              <a:cs typeface="Times New Roman" panose="02020603050405020304" pitchFamily="18" charset="0"/>
            </a:endParaRPr>
          </a:p>
        </p:txBody>
      </p:sp>
      <p:grpSp>
        <p:nvGrpSpPr>
          <p:cNvPr id="125" name="Group 124"/>
          <p:cNvGrpSpPr/>
          <p:nvPr/>
        </p:nvGrpSpPr>
        <p:grpSpPr>
          <a:xfrm>
            <a:off x="2375036" y="1766229"/>
            <a:ext cx="2088000" cy="381411"/>
            <a:chOff x="4071483" y="47597"/>
            <a:chExt cx="2088000" cy="381411"/>
          </a:xfrm>
        </p:grpSpPr>
        <p:sp>
          <p:nvSpPr>
            <p:cNvPr id="126" name="Rectangle 125"/>
            <p:cNvSpPr/>
            <p:nvPr/>
          </p:nvSpPr>
          <p:spPr>
            <a:xfrm>
              <a:off x="4071483" y="47597"/>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127"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5974" y="54431"/>
              <a:ext cx="346331" cy="346331"/>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p:cNvSpPr txBox="1"/>
            <p:nvPr/>
          </p:nvSpPr>
          <p:spPr>
            <a:xfrm>
              <a:off x="4792798" y="59676"/>
              <a:ext cx="10560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Features</a:t>
              </a:r>
              <a:endParaRPr lang="zh-CN" altLang="en-US" dirty="0">
                <a:latin typeface="Times New Roman" panose="02020603050405020304" pitchFamily="18" charset="0"/>
                <a:cs typeface="Times New Roman" panose="02020603050405020304" pitchFamily="18" charset="0"/>
              </a:endParaRPr>
            </a:p>
          </p:txBody>
        </p:sp>
      </p:grpSp>
      <p:cxnSp>
        <p:nvCxnSpPr>
          <p:cNvPr id="129" name="Elbow Connector 128"/>
          <p:cNvCxnSpPr/>
          <p:nvPr/>
        </p:nvCxnSpPr>
        <p:spPr>
          <a:xfrm rot="5400000" flipH="1" flipV="1">
            <a:off x="4029082" y="2837563"/>
            <a:ext cx="121763" cy="13418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p:nvPr/>
        </p:nvCxnSpPr>
        <p:spPr>
          <a:xfrm rot="16200000" flipV="1">
            <a:off x="5137752" y="2474468"/>
            <a:ext cx="118425" cy="14678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p:nvPr/>
        </p:nvCxnSpPr>
        <p:spPr>
          <a:xfrm rot="5400000" flipH="1" flipV="1">
            <a:off x="4013858" y="2222151"/>
            <a:ext cx="152211" cy="13418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p:nvPr/>
        </p:nvCxnSpPr>
        <p:spPr>
          <a:xfrm rot="16200000" flipV="1">
            <a:off x="5155350" y="1861431"/>
            <a:ext cx="83226" cy="14678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p:cNvCxnSpPr/>
          <p:nvPr/>
        </p:nvCxnSpPr>
        <p:spPr>
          <a:xfrm rot="5400000" flipH="1" flipV="1">
            <a:off x="3996258" y="1609114"/>
            <a:ext cx="187411" cy="13418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p:cNvCxnSpPr/>
          <p:nvPr/>
        </p:nvCxnSpPr>
        <p:spPr>
          <a:xfrm rot="16200000" flipV="1">
            <a:off x="5166912" y="1242355"/>
            <a:ext cx="60105" cy="14678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Elbow Connector 134"/>
          <p:cNvCxnSpPr/>
          <p:nvPr/>
        </p:nvCxnSpPr>
        <p:spPr>
          <a:xfrm rot="10800000" flipH="1">
            <a:off x="2375036" y="2186333"/>
            <a:ext cx="2385853" cy="962848"/>
          </a:xfrm>
          <a:prstGeom prst="bentConnector3">
            <a:avLst>
              <a:gd name="adj1" fmla="val -3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6" name="Picture 22" descr="“smart watch icon”的图片搜索结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764" y="4332480"/>
            <a:ext cx="456298" cy="45629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p:cNvSpPr txBox="1"/>
          <p:nvPr/>
        </p:nvSpPr>
        <p:spPr>
          <a:xfrm>
            <a:off x="512205" y="4838577"/>
            <a:ext cx="114082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Wearables</a:t>
            </a:r>
            <a:endParaRPr lang="zh-CN" altLang="en-US" dirty="0">
              <a:latin typeface="Times New Roman" panose="02020603050405020304" pitchFamily="18" charset="0"/>
              <a:cs typeface="Times New Roman" panose="02020603050405020304" pitchFamily="18" charset="0"/>
            </a:endParaRPr>
          </a:p>
        </p:txBody>
      </p:sp>
      <p:pic>
        <p:nvPicPr>
          <p:cNvPr id="138" name="Picture 12" descr="“base station icon”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8363" y="5086968"/>
            <a:ext cx="693300" cy="782883"/>
          </a:xfrm>
          <a:prstGeom prst="rect">
            <a:avLst/>
          </a:prstGeom>
          <a:noFill/>
          <a:extLst>
            <a:ext uri="{909E8E84-426E-40DD-AFC4-6F175D3DCCD1}">
              <a14:hiddenFill xmlns:a14="http://schemas.microsoft.com/office/drawing/2010/main">
                <a:solidFill>
                  <a:srgbClr val="FFFFFF"/>
                </a:solidFill>
              </a14:hiddenFill>
            </a:ext>
          </a:extLst>
        </p:spPr>
      </p:pic>
      <p:pic>
        <p:nvPicPr>
          <p:cNvPr id="139" name="图片 69"/>
          <p:cNvPicPr>
            <a:picLocks noChangeAspect="1"/>
          </p:cNvPicPr>
          <p:nvPr/>
        </p:nvPicPr>
        <p:blipFill>
          <a:blip r:embed="rId8"/>
          <a:stretch>
            <a:fillRect/>
          </a:stretch>
        </p:blipFill>
        <p:spPr>
          <a:xfrm>
            <a:off x="7350604" y="5061955"/>
            <a:ext cx="384325" cy="991279"/>
          </a:xfrm>
          <a:prstGeom prst="rect">
            <a:avLst/>
          </a:prstGeom>
        </p:spPr>
      </p:pic>
      <p:cxnSp>
        <p:nvCxnSpPr>
          <p:cNvPr id="140" name="Elbow Connector 139"/>
          <p:cNvCxnSpPr/>
          <p:nvPr/>
        </p:nvCxnSpPr>
        <p:spPr>
          <a:xfrm rot="10800000">
            <a:off x="3424243" y="5979547"/>
            <a:ext cx="1360272" cy="3261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419036" y="3929369"/>
            <a:ext cx="0" cy="68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19285" y="6394026"/>
            <a:ext cx="167866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Positioning </a:t>
            </a:r>
            <a:r>
              <a:rPr lang="en-US" altLang="zh-CN" dirty="0" smtClean="0">
                <a:latin typeface="Times New Roman" panose="02020603050405020304" pitchFamily="18" charset="0"/>
                <a:cs typeface="Times New Roman" panose="02020603050405020304" pitchFamily="18" charset="0"/>
              </a:rPr>
              <a:t>data</a:t>
            </a:r>
            <a:endParaRPr lang="en-US" altLang="zh-CN" dirty="0">
              <a:latin typeface="Times New Roman" panose="02020603050405020304" pitchFamily="18" charset="0"/>
              <a:cs typeface="Times New Roman" panose="02020603050405020304" pitchFamily="18" charset="0"/>
            </a:endParaRPr>
          </a:p>
        </p:txBody>
      </p:sp>
      <p:sp>
        <p:nvSpPr>
          <p:cNvPr id="143" name="Flowchart: Connector 68"/>
          <p:cNvSpPr/>
          <p:nvPr/>
        </p:nvSpPr>
        <p:spPr>
          <a:xfrm>
            <a:off x="4860591" y="6200656"/>
            <a:ext cx="210052" cy="210052"/>
          </a:xfrm>
          <a:prstGeom prst="flowChartConnector">
            <a:avLst/>
          </a:prstGeom>
          <a:solidFill>
            <a:schemeClr val="tx1">
              <a:lumMod val="75000"/>
              <a:lumOff val="25000"/>
            </a:schemeClr>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Rectangle 143"/>
          <p:cNvSpPr/>
          <p:nvPr/>
        </p:nvSpPr>
        <p:spPr>
          <a:xfrm>
            <a:off x="5110238" y="6120655"/>
            <a:ext cx="172996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Position </a:t>
            </a:r>
            <a:r>
              <a:rPr lang="en-US" altLang="zh-CN" dirty="0" smtClean="0">
                <a:latin typeface="Times New Roman" panose="02020603050405020304" pitchFamily="18" charset="0"/>
                <a:cs typeface="Times New Roman" panose="02020603050405020304" pitchFamily="18" charset="0"/>
              </a:rPr>
              <a:t>sensing</a:t>
            </a:r>
            <a:endParaRPr lang="en-US" altLang="zh-CN" dirty="0">
              <a:latin typeface="Times New Roman" panose="02020603050405020304" pitchFamily="18" charset="0"/>
              <a:cs typeface="Times New Roman" panose="02020603050405020304" pitchFamily="18" charset="0"/>
            </a:endParaRPr>
          </a:p>
        </p:txBody>
      </p:sp>
      <p:sp>
        <p:nvSpPr>
          <p:cNvPr id="146" name="Flowchart: Connector 131"/>
          <p:cNvSpPr/>
          <p:nvPr/>
        </p:nvSpPr>
        <p:spPr>
          <a:xfrm>
            <a:off x="894828" y="6209528"/>
            <a:ext cx="210052" cy="210052"/>
          </a:xfrm>
          <a:prstGeom prst="flowChartConnector">
            <a:avLst/>
          </a:prstGeom>
          <a:solidFill>
            <a:schemeClr val="tx1">
              <a:lumMod val="75000"/>
              <a:lumOff val="25000"/>
            </a:schemeClr>
          </a:soli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Straight Connector 146"/>
          <p:cNvCxnSpPr>
            <a:stCxn id="146" idx="6"/>
          </p:cNvCxnSpPr>
          <p:nvPr/>
        </p:nvCxnSpPr>
        <p:spPr>
          <a:xfrm flipV="1">
            <a:off x="1104880" y="6311575"/>
            <a:ext cx="803609" cy="29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2375036" y="4611231"/>
            <a:ext cx="2148612" cy="369332"/>
            <a:chOff x="4062563" y="3229731"/>
            <a:chExt cx="2148612" cy="369332"/>
          </a:xfrm>
        </p:grpSpPr>
        <p:sp>
          <p:nvSpPr>
            <p:cNvPr id="149" name="TextBox 148"/>
            <p:cNvSpPr txBox="1"/>
            <p:nvPr/>
          </p:nvSpPr>
          <p:spPr>
            <a:xfrm>
              <a:off x="4442742" y="3229731"/>
              <a:ext cx="176843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Compressed data</a:t>
              </a:r>
              <a:endParaRPr lang="zh-CN" altLang="en-US" dirty="0">
                <a:latin typeface="Times New Roman" panose="02020603050405020304" pitchFamily="18" charset="0"/>
                <a:cs typeface="Times New Roman" panose="02020603050405020304" pitchFamily="18" charset="0"/>
              </a:endParaRPr>
            </a:p>
          </p:txBody>
        </p:sp>
        <p:sp>
          <p:nvSpPr>
            <p:cNvPr id="150" name="Rectangle 149"/>
            <p:cNvSpPr/>
            <p:nvPr/>
          </p:nvSpPr>
          <p:spPr>
            <a:xfrm>
              <a:off x="4062563" y="3231263"/>
              <a:ext cx="2088000" cy="36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151" name="Picture 16" descr="“database icon”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054" y="3238097"/>
              <a:ext cx="346331" cy="346331"/>
            </a:xfrm>
            <a:prstGeom prst="rect">
              <a:avLst/>
            </a:prstGeom>
            <a:noFill/>
            <a:extLst>
              <a:ext uri="{909E8E84-426E-40DD-AFC4-6F175D3DCCD1}">
                <a14:hiddenFill xmlns:a14="http://schemas.microsoft.com/office/drawing/2010/main">
                  <a:solidFill>
                    <a:srgbClr val="FFFFFF"/>
                  </a:solidFill>
                </a14:hiddenFill>
              </a:ext>
            </a:extLst>
          </p:spPr>
        </p:pic>
      </p:grpSp>
      <p:sp>
        <p:nvSpPr>
          <p:cNvPr id="152" name="Rectangle 151"/>
          <p:cNvSpPr/>
          <p:nvPr/>
        </p:nvSpPr>
        <p:spPr>
          <a:xfrm>
            <a:off x="4760889" y="4612762"/>
            <a:ext cx="234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Data compression</a:t>
            </a:r>
          </a:p>
        </p:txBody>
      </p:sp>
      <p:cxnSp>
        <p:nvCxnSpPr>
          <p:cNvPr id="153" name="Elbow Connector 152"/>
          <p:cNvCxnSpPr/>
          <p:nvPr/>
        </p:nvCxnSpPr>
        <p:spPr>
          <a:xfrm rot="5400000" flipH="1" flipV="1">
            <a:off x="4592100" y="3799701"/>
            <a:ext cx="165727" cy="2511853"/>
          </a:xfrm>
          <a:prstGeom prst="bentConnector3">
            <a:avLst>
              <a:gd name="adj1" fmla="val 3620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4463037" y="4792763"/>
            <a:ext cx="29785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8166281" y="5947807"/>
            <a:ext cx="800219" cy="646331"/>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Cell </a:t>
            </a:r>
          </a:p>
          <a:p>
            <a:r>
              <a:rPr lang="en-US" altLang="zh-CN" dirty="0" smtClean="0">
                <a:latin typeface="Times New Roman" panose="02020603050405020304" pitchFamily="18" charset="0"/>
                <a:cs typeface="Times New Roman" panose="02020603050405020304" pitchFamily="18" charset="0"/>
              </a:rPr>
              <a:t>towers</a:t>
            </a:r>
            <a:endParaRPr lang="en-US" altLang="zh-CN" dirty="0">
              <a:latin typeface="Times New Roman" panose="02020603050405020304" pitchFamily="18" charset="0"/>
              <a:cs typeface="Times New Roman" panose="02020603050405020304" pitchFamily="18" charset="0"/>
            </a:endParaRPr>
          </a:p>
        </p:txBody>
      </p:sp>
      <p:sp>
        <p:nvSpPr>
          <p:cNvPr id="156" name="Rectangle 155"/>
          <p:cNvSpPr/>
          <p:nvPr/>
        </p:nvSpPr>
        <p:spPr>
          <a:xfrm>
            <a:off x="7032117" y="5962549"/>
            <a:ext cx="983346" cy="646331"/>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Wireless</a:t>
            </a:r>
          </a:p>
          <a:p>
            <a:r>
              <a:rPr lang="en-US" altLang="zh-CN" dirty="0">
                <a:latin typeface="Times New Roman" panose="02020603050405020304" pitchFamily="18" charset="0"/>
                <a:cs typeface="Times New Roman" panose="02020603050405020304" pitchFamily="18" charset="0"/>
              </a:rPr>
              <a:t> routers</a:t>
            </a:r>
          </a:p>
        </p:txBody>
      </p:sp>
      <p:pic>
        <p:nvPicPr>
          <p:cNvPr id="157"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23529" t="1471" r="24019" b="1961"/>
          <a:stretch/>
        </p:blipFill>
        <p:spPr>
          <a:xfrm flipH="1">
            <a:off x="850958" y="2404731"/>
            <a:ext cx="395789" cy="728696"/>
          </a:xfrm>
          <a:prstGeom prst="rect">
            <a:avLst/>
          </a:prstGeom>
        </p:spPr>
      </p:pic>
      <p:pic>
        <p:nvPicPr>
          <p:cNvPr id="158" name="图片 2"/>
          <p:cNvPicPr>
            <a:picLocks noChangeAspect="1"/>
          </p:cNvPicPr>
          <p:nvPr/>
        </p:nvPicPr>
        <p:blipFill>
          <a:blip r:embed="rId10" cstate="print"/>
          <a:stretch>
            <a:fillRect/>
          </a:stretch>
        </p:blipFill>
        <p:spPr bwMode="auto">
          <a:xfrm>
            <a:off x="688031" y="3413680"/>
            <a:ext cx="790025" cy="576591"/>
          </a:xfrm>
          <a:prstGeom prst="rect">
            <a:avLst/>
          </a:prstGeom>
          <a:noFill/>
          <a:ln w="9525">
            <a:noFill/>
            <a:miter lim="800000"/>
            <a:headEnd/>
            <a:tailEnd/>
          </a:ln>
        </p:spPr>
      </p:pic>
      <p:sp>
        <p:nvSpPr>
          <p:cNvPr id="159" name="Rectangle 158"/>
          <p:cNvSpPr/>
          <p:nvPr/>
        </p:nvSpPr>
        <p:spPr>
          <a:xfrm>
            <a:off x="2247194" y="1245144"/>
            <a:ext cx="4850221" cy="36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anose="02020603050405020304" pitchFamily="18" charset="0"/>
                <a:cs typeface="Times New Roman" panose="02020603050405020304" pitchFamily="18" charset="0"/>
              </a:rPr>
              <a:t>Open feature API</a:t>
            </a:r>
            <a:endParaRPr lang="en-US" altLang="zh-CN" dirty="0">
              <a:solidFill>
                <a:schemeClr val="tx1"/>
              </a:solidFill>
              <a:latin typeface="Times New Roman" panose="02020603050405020304" pitchFamily="18" charset="0"/>
              <a:cs typeface="Times New Roman" panose="02020603050405020304" pitchFamily="18" charset="0"/>
            </a:endParaRPr>
          </a:p>
        </p:txBody>
      </p:sp>
      <p:cxnSp>
        <p:nvCxnSpPr>
          <p:cNvPr id="160" name="Elbow Connector 159"/>
          <p:cNvCxnSpPr/>
          <p:nvPr/>
        </p:nvCxnSpPr>
        <p:spPr>
          <a:xfrm rot="10800000">
            <a:off x="2220286" y="1415074"/>
            <a:ext cx="127842" cy="521085"/>
          </a:xfrm>
          <a:prstGeom prst="bentConnector3">
            <a:avLst>
              <a:gd name="adj1" fmla="val 2043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1" name="Picture 2" descr="“cloud server”的图片搜索结果"/>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58384" y="2334615"/>
            <a:ext cx="1920971" cy="1310662"/>
          </a:xfrm>
          <a:prstGeom prst="rect">
            <a:avLst/>
          </a:prstGeom>
          <a:noFill/>
          <a:extLst>
            <a:ext uri="{909E8E84-426E-40DD-AFC4-6F175D3DCCD1}">
              <a14:hiddenFill xmlns:a14="http://schemas.microsoft.com/office/drawing/2010/main">
                <a:solidFill>
                  <a:srgbClr val="FFFFFF"/>
                </a:solidFill>
              </a14:hiddenFill>
            </a:ext>
          </a:extLst>
        </p:spPr>
      </p:pic>
      <p:cxnSp>
        <p:nvCxnSpPr>
          <p:cNvPr id="166" name="Elbow Connector 165"/>
          <p:cNvCxnSpPr>
            <a:stCxn id="84" idx="3"/>
            <a:endCxn id="101" idx="2"/>
          </p:cNvCxnSpPr>
          <p:nvPr/>
        </p:nvCxnSpPr>
        <p:spPr>
          <a:xfrm>
            <a:off x="1646359" y="3594903"/>
            <a:ext cx="1777884" cy="2384642"/>
          </a:xfrm>
          <a:prstGeom prst="bentConnector4">
            <a:avLst>
              <a:gd name="adj1" fmla="val 12161"/>
              <a:gd name="adj2" fmla="val 1138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48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Case</a:t>
            </a:r>
            <a:r>
              <a:rPr lang="zh-CN" altLang="en-US" dirty="0" smtClean="0"/>
              <a:t> </a:t>
            </a:r>
            <a:r>
              <a:rPr lang="en-US" altLang="zh-CN" dirty="0" smtClean="0"/>
              <a:t>Study:</a:t>
            </a:r>
            <a:r>
              <a:rPr lang="zh-CN" altLang="en-US" dirty="0" smtClean="0"/>
              <a:t> </a:t>
            </a:r>
            <a:r>
              <a:rPr lang="en-US" altLang="zh-CN" dirty="0" smtClean="0"/>
              <a:t>Commute</a:t>
            </a:r>
            <a:r>
              <a:rPr lang="zh-CN" altLang="en-US" dirty="0" smtClean="0"/>
              <a:t> </a:t>
            </a:r>
            <a:r>
              <a:rPr lang="en-US" altLang="zh-CN" dirty="0" smtClean="0"/>
              <a:t>Analysis</a:t>
            </a:r>
            <a:endParaRPr lang="en-US" dirty="0"/>
          </a:p>
        </p:txBody>
      </p:sp>
      <p:sp>
        <p:nvSpPr>
          <p:cNvPr id="3" name="Content Placeholder 2"/>
          <p:cNvSpPr>
            <a:spLocks noGrp="1"/>
          </p:cNvSpPr>
          <p:nvPr>
            <p:ph idx="1"/>
          </p:nvPr>
        </p:nvSpPr>
        <p:spPr/>
        <p:txBody>
          <a:bodyPr/>
          <a:lstStyle/>
          <a:p>
            <a:r>
              <a:rPr lang="en-US" altLang="zh-CN" dirty="0" smtClean="0"/>
              <a:t>Data</a:t>
            </a:r>
            <a:r>
              <a:rPr lang="zh-CN" altLang="en-US" dirty="0" smtClean="0"/>
              <a:t> </a:t>
            </a:r>
            <a:r>
              <a:rPr lang="en-US" altLang="zh-CN" dirty="0" smtClean="0"/>
              <a:t>Collection</a:t>
            </a:r>
          </a:p>
          <a:p>
            <a:pPr lvl="1"/>
            <a:r>
              <a:rPr lang="en-US" altLang="zh-CN" dirty="0" smtClean="0"/>
              <a:t>Android</a:t>
            </a:r>
            <a:r>
              <a:rPr lang="zh-CN" altLang="en-US" dirty="0" smtClean="0"/>
              <a:t> </a:t>
            </a:r>
            <a:r>
              <a:rPr lang="en-US" altLang="zh-CN" dirty="0" smtClean="0"/>
              <a:t>app</a:t>
            </a:r>
            <a:r>
              <a:rPr lang="zh-CN" altLang="en-US" dirty="0" smtClean="0"/>
              <a:t> </a:t>
            </a:r>
            <a:r>
              <a:rPr lang="en-US" altLang="zh-CN" dirty="0" smtClean="0"/>
              <a:t>&amp;</a:t>
            </a:r>
            <a:r>
              <a:rPr lang="zh-CN" altLang="en-US" dirty="0" smtClean="0"/>
              <a:t> </a:t>
            </a:r>
            <a:r>
              <a:rPr lang="en-US" altLang="zh-CN" dirty="0"/>
              <a:t>Web</a:t>
            </a:r>
            <a:r>
              <a:rPr lang="zh-CN" altLang="en-US" dirty="0"/>
              <a:t> </a:t>
            </a:r>
            <a:r>
              <a:rPr lang="en-US" altLang="zh-CN" dirty="0" smtClean="0"/>
              <a:t>app</a:t>
            </a:r>
          </a:p>
          <a:p>
            <a:pPr lvl="1"/>
            <a:r>
              <a:rPr lang="en-US" altLang="zh-CN" dirty="0" smtClean="0"/>
              <a:t>88</a:t>
            </a:r>
            <a:r>
              <a:rPr lang="zh-CN" altLang="en-US" dirty="0" smtClean="0"/>
              <a:t> </a:t>
            </a:r>
            <a:r>
              <a:rPr lang="en-US" altLang="zh-CN" dirty="0" smtClean="0"/>
              <a:t>volunteers,</a:t>
            </a:r>
            <a:r>
              <a:rPr lang="zh-CN" altLang="en-US" dirty="0" smtClean="0"/>
              <a:t> </a:t>
            </a:r>
            <a:r>
              <a:rPr lang="en-US" altLang="zh-CN" dirty="0" smtClean="0"/>
              <a:t>in</a:t>
            </a:r>
            <a:r>
              <a:rPr lang="zh-CN" altLang="en-US" dirty="0" smtClean="0"/>
              <a:t> </a:t>
            </a:r>
            <a:r>
              <a:rPr lang="en-US" altLang="zh-CN" dirty="0"/>
              <a:t>5</a:t>
            </a:r>
            <a:r>
              <a:rPr lang="zh-CN" altLang="en-US" dirty="0"/>
              <a:t> </a:t>
            </a:r>
            <a:r>
              <a:rPr lang="en-US" altLang="zh-CN" dirty="0" smtClean="0"/>
              <a:t>cities</a:t>
            </a:r>
          </a:p>
          <a:p>
            <a:pPr lvl="1"/>
            <a:r>
              <a:rPr lang="en-US" altLang="zh-CN" dirty="0" smtClean="0"/>
              <a:t>Each</a:t>
            </a:r>
            <a:r>
              <a:rPr lang="zh-CN" altLang="en-US" dirty="0" smtClean="0"/>
              <a:t> </a:t>
            </a:r>
            <a:r>
              <a:rPr lang="en-US" altLang="zh-CN" dirty="0" smtClean="0"/>
              <a:t>participates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project</a:t>
            </a:r>
            <a:r>
              <a:rPr lang="zh-CN" altLang="en-US" dirty="0" smtClean="0"/>
              <a:t> </a:t>
            </a:r>
            <a:r>
              <a:rPr lang="en-US" altLang="zh-CN" dirty="0" smtClean="0"/>
              <a:t>for</a:t>
            </a:r>
            <a:r>
              <a:rPr lang="zh-CN" altLang="en-US" dirty="0" smtClean="0"/>
              <a:t> </a:t>
            </a:r>
            <a:r>
              <a:rPr lang="en-US" altLang="zh-CN" dirty="0" smtClean="0"/>
              <a:t>1</a:t>
            </a:r>
            <a:r>
              <a:rPr lang="zh-CN" altLang="en-US" dirty="0" smtClean="0"/>
              <a:t> </a:t>
            </a:r>
            <a:r>
              <a:rPr lang="en-US" altLang="zh-CN" dirty="0" smtClean="0"/>
              <a:t>week</a:t>
            </a:r>
            <a:r>
              <a:rPr lang="zh-CN" altLang="en-US" dirty="0" smtClean="0"/>
              <a:t> </a:t>
            </a:r>
            <a:r>
              <a:rPr lang="en-US" altLang="zh-CN" dirty="0" smtClean="0"/>
              <a:t>to</a:t>
            </a:r>
            <a:r>
              <a:rPr lang="zh-CN" altLang="en-US" dirty="0" smtClean="0"/>
              <a:t> </a:t>
            </a:r>
            <a:r>
              <a:rPr lang="en-US" altLang="zh-CN" dirty="0" smtClean="0"/>
              <a:t>1</a:t>
            </a:r>
            <a:r>
              <a:rPr lang="zh-CN" altLang="en-US" dirty="0" smtClean="0"/>
              <a:t> </a:t>
            </a:r>
            <a:r>
              <a:rPr lang="en-US" altLang="zh-CN" dirty="0" smtClean="0"/>
              <a:t>month</a:t>
            </a:r>
          </a:p>
          <a:p>
            <a:pPr lvl="1"/>
            <a:r>
              <a:rPr lang="en-US" altLang="zh-CN" dirty="0" smtClean="0"/>
              <a:t>601</a:t>
            </a:r>
            <a:r>
              <a:rPr lang="zh-CN" altLang="en-US" dirty="0" smtClean="0"/>
              <a:t> </a:t>
            </a:r>
            <a:r>
              <a:rPr lang="en-US" altLang="zh-CN" dirty="0" smtClean="0"/>
              <a:t>person-days</a:t>
            </a:r>
            <a:r>
              <a:rPr lang="zh-CN" altLang="en-US" dirty="0" smtClean="0"/>
              <a:t> </a:t>
            </a:r>
            <a:r>
              <a:rPr lang="en-US" altLang="zh-CN" dirty="0" smtClean="0"/>
              <a:t>in</a:t>
            </a:r>
            <a:r>
              <a:rPr lang="zh-CN" altLang="en-US" dirty="0" smtClean="0"/>
              <a:t> </a:t>
            </a:r>
            <a:r>
              <a:rPr lang="en-US" altLang="zh-CN" dirty="0" smtClean="0"/>
              <a:t>total</a:t>
            </a:r>
          </a:p>
          <a:p>
            <a:pPr lvl="1"/>
            <a:r>
              <a:rPr lang="en-US" altLang="zh-CN" dirty="0" smtClean="0"/>
              <a:t>Online</a:t>
            </a:r>
            <a:r>
              <a:rPr lang="zh-CN" altLang="en-US" dirty="0" smtClean="0"/>
              <a:t> </a:t>
            </a:r>
            <a:r>
              <a:rPr lang="en-US" altLang="zh-CN" dirty="0" smtClean="0"/>
              <a:t>survey</a:t>
            </a:r>
            <a:r>
              <a:rPr lang="zh-CN" altLang="en-US" dirty="0" smtClean="0"/>
              <a:t> </a:t>
            </a:r>
            <a:r>
              <a:rPr lang="en-US" altLang="zh-CN" dirty="0" smtClean="0"/>
              <a:t>for</a:t>
            </a:r>
            <a:r>
              <a:rPr lang="zh-CN" altLang="en-US" dirty="0" smtClean="0"/>
              <a:t> </a:t>
            </a:r>
            <a:r>
              <a:rPr lang="en-US" altLang="zh-CN" dirty="0" smtClean="0"/>
              <a:t>validation</a:t>
            </a:r>
          </a:p>
          <a:p>
            <a:pPr lvl="2"/>
            <a:r>
              <a:rPr lang="en-US" altLang="zh-CN" dirty="0" smtClean="0"/>
              <a:t>Home/company</a:t>
            </a:r>
            <a:r>
              <a:rPr lang="zh-CN" altLang="en-US" dirty="0" smtClean="0"/>
              <a:t> </a:t>
            </a:r>
            <a:r>
              <a:rPr lang="en-US" altLang="zh-CN" dirty="0" smtClean="0"/>
              <a:t>location</a:t>
            </a:r>
          </a:p>
          <a:p>
            <a:pPr lvl="2"/>
            <a:r>
              <a:rPr lang="en-US" altLang="zh-CN" dirty="0" smtClean="0"/>
              <a:t>Commute</a:t>
            </a:r>
            <a:r>
              <a:rPr lang="zh-CN" altLang="en-US" dirty="0" smtClean="0"/>
              <a:t> </a:t>
            </a:r>
            <a:r>
              <a:rPr lang="en-US" altLang="zh-CN" dirty="0" smtClean="0"/>
              <a:t>time/distance</a:t>
            </a:r>
          </a:p>
          <a:p>
            <a:pPr lvl="2"/>
            <a:r>
              <a:rPr lang="mr-IN" altLang="zh-CN" dirty="0" smtClean="0"/>
              <a:t>…</a:t>
            </a:r>
            <a:endParaRPr lang="en-US" altLang="zh-CN" dirty="0" smtClean="0"/>
          </a:p>
          <a:p>
            <a:pPr lvl="1"/>
            <a:endParaRPr lang="en-US" altLang="zh-CN" dirty="0" smtClean="0"/>
          </a:p>
        </p:txBody>
      </p:sp>
    </p:spTree>
    <p:extLst>
      <p:ext uri="{BB962C8B-B14F-4D97-AF65-F5344CB8AC3E}">
        <p14:creationId xmlns:p14="http://schemas.microsoft.com/office/powerpoint/2010/main" val="1328352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r>
              <a:rPr lang="zh-CN" altLang="en-US" dirty="0"/>
              <a:t> </a:t>
            </a:r>
            <a:r>
              <a:rPr lang="en-US" altLang="zh-CN" dirty="0"/>
              <a:t>Commute</a:t>
            </a:r>
            <a:r>
              <a:rPr lang="zh-CN" altLang="en-US" dirty="0"/>
              <a:t> </a:t>
            </a:r>
            <a:r>
              <a:rPr lang="en-US" altLang="zh-CN" dirty="0"/>
              <a:t>Analysis</a:t>
            </a:r>
            <a:endParaRPr lang="en-US" dirty="0"/>
          </a:p>
        </p:txBody>
      </p:sp>
      <p:sp>
        <p:nvSpPr>
          <p:cNvPr id="3" name="Content Placeholder 2"/>
          <p:cNvSpPr>
            <a:spLocks noGrp="1"/>
          </p:cNvSpPr>
          <p:nvPr>
            <p:ph idx="1"/>
          </p:nvPr>
        </p:nvSpPr>
        <p:spPr/>
        <p:txBody>
          <a:bodyPr/>
          <a:lstStyle/>
          <a:p>
            <a:r>
              <a:rPr lang="en-US" altLang="zh-CN" dirty="0" smtClean="0"/>
              <a:t>Data</a:t>
            </a:r>
            <a:r>
              <a:rPr lang="zh-CN" altLang="en-US" dirty="0" smtClean="0"/>
              <a:t> </a:t>
            </a:r>
            <a:r>
              <a:rPr lang="en-US" altLang="zh-CN" dirty="0" smtClean="0"/>
              <a:t>Preprocessing</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Edge</a:t>
            </a:r>
            <a:r>
              <a:rPr lang="zh-CN" altLang="en-US" dirty="0" smtClean="0"/>
              <a:t> </a:t>
            </a:r>
            <a:r>
              <a:rPr lang="en-US" altLang="zh-CN" dirty="0" smtClean="0"/>
              <a:t>Servers</a:t>
            </a:r>
          </a:p>
          <a:p>
            <a:pPr lvl="1"/>
            <a:r>
              <a:rPr lang="en-US" altLang="zh-CN" dirty="0" smtClean="0"/>
              <a:t>Eliminate</a:t>
            </a:r>
            <a:r>
              <a:rPr lang="zh-CN" altLang="en-US" dirty="0" smtClean="0"/>
              <a:t> </a:t>
            </a:r>
            <a:r>
              <a:rPr lang="en-US" altLang="zh-CN" dirty="0" smtClean="0"/>
              <a:t>data</a:t>
            </a:r>
            <a:r>
              <a:rPr lang="zh-CN" altLang="en-US" dirty="0" smtClean="0"/>
              <a:t> </a:t>
            </a:r>
            <a:r>
              <a:rPr lang="en-US" altLang="zh-CN" dirty="0" smtClean="0"/>
              <a:t>with</a:t>
            </a:r>
            <a:r>
              <a:rPr lang="zh-CN" altLang="en-US" dirty="0" smtClean="0"/>
              <a:t> </a:t>
            </a:r>
            <a:r>
              <a:rPr lang="en-US" altLang="zh-CN" dirty="0" smtClean="0"/>
              <a:t>too</a:t>
            </a:r>
            <a:r>
              <a:rPr lang="zh-CN" altLang="en-US" dirty="0" smtClean="0"/>
              <a:t> </a:t>
            </a:r>
            <a:r>
              <a:rPr lang="en-US" altLang="zh-CN" dirty="0" smtClean="0"/>
              <a:t>much</a:t>
            </a:r>
            <a:r>
              <a:rPr lang="zh-CN" altLang="en-US" dirty="0" smtClean="0"/>
              <a:t> </a:t>
            </a:r>
            <a:r>
              <a:rPr lang="en-US" altLang="zh-CN" dirty="0" smtClean="0"/>
              <a:t>deviation</a:t>
            </a:r>
            <a:endParaRPr lang="en-US" altLang="zh-CN" dirty="0"/>
          </a:p>
          <a:p>
            <a:pPr lvl="1"/>
            <a:r>
              <a:rPr lang="en-US" altLang="zh-CN" dirty="0" smtClean="0"/>
              <a:t>Merge</a:t>
            </a:r>
            <a:r>
              <a:rPr lang="zh-CN" altLang="en-US" dirty="0" smtClean="0"/>
              <a:t> </a:t>
            </a:r>
            <a:r>
              <a:rPr lang="en-US" altLang="zh-CN" dirty="0" smtClean="0"/>
              <a:t>data</a:t>
            </a:r>
            <a:r>
              <a:rPr lang="zh-CN" altLang="en-US" dirty="0" smtClean="0"/>
              <a:t> </a:t>
            </a:r>
            <a:r>
              <a:rPr lang="en-US" altLang="zh-CN" dirty="0" smtClean="0"/>
              <a:t>from</a:t>
            </a:r>
            <a:r>
              <a:rPr lang="zh-CN" altLang="en-US" dirty="0" smtClean="0"/>
              <a:t> </a:t>
            </a:r>
            <a:r>
              <a:rPr lang="en-US" altLang="zh-CN" dirty="0" smtClean="0"/>
              <a:t>different</a:t>
            </a:r>
            <a:r>
              <a:rPr lang="zh-CN" altLang="en-US" dirty="0" smtClean="0"/>
              <a:t> </a:t>
            </a:r>
            <a:r>
              <a:rPr lang="en-US" altLang="zh-CN" dirty="0" smtClean="0"/>
              <a:t>sources,</a:t>
            </a:r>
            <a:r>
              <a:rPr lang="zh-CN" altLang="en-US" dirty="0" smtClean="0"/>
              <a:t> </a:t>
            </a:r>
            <a:r>
              <a:rPr lang="en-US" altLang="zh-CN" dirty="0" smtClean="0"/>
              <a:t>and</a:t>
            </a:r>
            <a:r>
              <a:rPr lang="zh-CN" altLang="en-US" dirty="0" smtClean="0"/>
              <a:t> </a:t>
            </a:r>
            <a:r>
              <a:rPr lang="en-US" altLang="zh-CN" dirty="0" smtClean="0"/>
              <a:t>choose</a:t>
            </a:r>
            <a:r>
              <a:rPr lang="zh-CN" altLang="en-US" dirty="0" smtClean="0"/>
              <a:t> </a:t>
            </a:r>
            <a:r>
              <a:rPr lang="en-US" altLang="zh-CN" dirty="0" smtClean="0"/>
              <a:t>the</a:t>
            </a:r>
            <a:r>
              <a:rPr lang="zh-CN" altLang="en-US" dirty="0" smtClean="0"/>
              <a:t> </a:t>
            </a:r>
            <a:r>
              <a:rPr lang="en-US" altLang="zh-CN" dirty="0" smtClean="0"/>
              <a:t>one</a:t>
            </a:r>
            <a:r>
              <a:rPr lang="zh-CN" altLang="en-US" dirty="0" smtClean="0"/>
              <a:t> </a:t>
            </a:r>
            <a:r>
              <a:rPr lang="en-US" altLang="zh-CN" dirty="0" smtClean="0"/>
              <a:t>with</a:t>
            </a:r>
            <a:r>
              <a:rPr lang="zh-CN" altLang="en-US" dirty="0" smtClean="0"/>
              <a:t> </a:t>
            </a:r>
            <a:r>
              <a:rPr lang="en-US" altLang="zh-CN" dirty="0" smtClean="0"/>
              <a:t>highest</a:t>
            </a:r>
            <a:r>
              <a:rPr lang="zh-CN" altLang="en-US" dirty="0" smtClean="0"/>
              <a:t> </a:t>
            </a:r>
            <a:r>
              <a:rPr lang="en-US" altLang="zh-CN" dirty="0" smtClean="0"/>
              <a:t>accuracy</a:t>
            </a:r>
          </a:p>
          <a:p>
            <a:pPr lvl="1"/>
            <a:r>
              <a:rPr lang="en-US" altLang="zh-CN" dirty="0" smtClean="0"/>
              <a:t>Calibrate</a:t>
            </a:r>
            <a:r>
              <a:rPr lang="zh-CN" altLang="en-US" dirty="0" smtClean="0"/>
              <a:t> </a:t>
            </a:r>
            <a:r>
              <a:rPr lang="en-US" altLang="zh-CN" dirty="0" smtClean="0"/>
              <a:t>positions</a:t>
            </a:r>
            <a:r>
              <a:rPr lang="zh-CN" altLang="en-US" dirty="0" smtClean="0"/>
              <a:t> </a:t>
            </a:r>
            <a:r>
              <a:rPr lang="en-US" altLang="zh-CN" dirty="0" smtClean="0"/>
              <a:t>with</a:t>
            </a:r>
            <a:r>
              <a:rPr lang="zh-CN" altLang="en-US" dirty="0" smtClean="0"/>
              <a:t> </a:t>
            </a:r>
            <a:r>
              <a:rPr lang="en-US" altLang="zh-CN" dirty="0" smtClean="0"/>
              <a:t>spatiotemporal</a:t>
            </a:r>
            <a:r>
              <a:rPr lang="zh-CN" altLang="en-US" dirty="0" smtClean="0"/>
              <a:t> </a:t>
            </a:r>
            <a:r>
              <a:rPr lang="en-US" altLang="zh-CN" dirty="0" smtClean="0"/>
              <a:t>adjacent</a:t>
            </a:r>
            <a:r>
              <a:rPr lang="zh-CN" altLang="en-US" dirty="0" smtClean="0"/>
              <a:t> </a:t>
            </a:r>
            <a:r>
              <a:rPr lang="en-US" altLang="zh-CN" dirty="0" smtClean="0"/>
              <a:t>points</a:t>
            </a:r>
          </a:p>
          <a:p>
            <a:pPr lvl="1"/>
            <a:r>
              <a:rPr lang="en-US" altLang="zh-CN" dirty="0" smtClean="0"/>
              <a:t>Resample</a:t>
            </a:r>
            <a:r>
              <a:rPr lang="zh-CN" altLang="en-US" dirty="0" smtClean="0"/>
              <a:t> </a:t>
            </a:r>
            <a:r>
              <a:rPr lang="en-US" altLang="zh-CN" dirty="0" smtClean="0"/>
              <a:t>and</a:t>
            </a:r>
            <a:r>
              <a:rPr lang="zh-CN" altLang="en-US" dirty="0" smtClean="0"/>
              <a:t> </a:t>
            </a:r>
            <a:r>
              <a:rPr lang="en-US" altLang="zh-CN" dirty="0" smtClean="0"/>
              <a:t>compress</a:t>
            </a:r>
            <a:r>
              <a:rPr lang="zh-CN" altLang="en-US" dirty="0" smtClean="0"/>
              <a:t> </a:t>
            </a:r>
            <a:r>
              <a:rPr lang="en-US" altLang="zh-CN" dirty="0" smtClean="0"/>
              <a:t>data</a:t>
            </a:r>
            <a:r>
              <a:rPr lang="zh-CN" altLang="en-US" dirty="0" smtClean="0"/>
              <a:t> </a:t>
            </a:r>
            <a:r>
              <a:rPr lang="en-US" altLang="zh-CN" dirty="0" smtClean="0"/>
              <a:t>before</a:t>
            </a:r>
            <a:r>
              <a:rPr lang="zh-CN" altLang="en-US" dirty="0" smtClean="0"/>
              <a:t> </a:t>
            </a:r>
            <a:r>
              <a:rPr lang="en-US" altLang="zh-CN" dirty="0" smtClean="0"/>
              <a:t>transmitting</a:t>
            </a:r>
            <a:r>
              <a:rPr lang="zh-CN" altLang="en-US" dirty="0" smtClean="0"/>
              <a:t> </a:t>
            </a:r>
            <a:r>
              <a:rPr lang="en-US" altLang="zh-CN" dirty="0" smtClean="0"/>
              <a:t>them</a:t>
            </a:r>
            <a:r>
              <a:rPr lang="zh-CN" altLang="en-US" dirty="0" smtClean="0"/>
              <a:t> </a:t>
            </a:r>
            <a:r>
              <a:rPr lang="en-US" altLang="zh-CN" dirty="0" smtClean="0"/>
              <a:t>to</a:t>
            </a:r>
            <a:r>
              <a:rPr lang="zh-CN" altLang="en-US" dirty="0" smtClean="0"/>
              <a:t> </a:t>
            </a:r>
            <a:r>
              <a:rPr lang="en-US" altLang="zh-CN" dirty="0" smtClean="0"/>
              <a:t>the</a:t>
            </a:r>
            <a:r>
              <a:rPr lang="zh-CN" altLang="en-US" dirty="0" smtClean="0"/>
              <a:t> </a:t>
            </a:r>
            <a:r>
              <a:rPr lang="en-US" altLang="zh-CN" dirty="0" smtClean="0"/>
              <a:t>cloud</a:t>
            </a:r>
            <a:r>
              <a:rPr lang="zh-CN" altLang="en-US" dirty="0" smtClean="0"/>
              <a:t> </a:t>
            </a:r>
            <a:r>
              <a:rPr lang="en-US" altLang="zh-CN" dirty="0" smtClean="0"/>
              <a:t>server</a:t>
            </a:r>
            <a:r>
              <a:rPr lang="zh-CN" altLang="en-US" dirty="0" smtClean="0"/>
              <a:t> </a:t>
            </a:r>
            <a:endParaRPr lang="en-US" dirty="0"/>
          </a:p>
        </p:txBody>
      </p:sp>
    </p:spTree>
    <p:extLst>
      <p:ext uri="{BB962C8B-B14F-4D97-AF65-F5344CB8AC3E}">
        <p14:creationId xmlns:p14="http://schemas.microsoft.com/office/powerpoint/2010/main" val="279625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r>
              <a:rPr lang="zh-CN" altLang="en-US" dirty="0"/>
              <a:t> </a:t>
            </a:r>
            <a:r>
              <a:rPr lang="en-US" altLang="zh-CN" dirty="0"/>
              <a:t>Commute</a:t>
            </a:r>
            <a:r>
              <a:rPr lang="zh-CN" altLang="en-US" dirty="0"/>
              <a:t> </a:t>
            </a:r>
            <a:r>
              <a:rPr lang="en-US" altLang="zh-CN" dirty="0"/>
              <a:t>Analysis</a:t>
            </a:r>
            <a:endParaRPr lang="en-US" dirty="0"/>
          </a:p>
        </p:txBody>
      </p:sp>
      <p:sp>
        <p:nvSpPr>
          <p:cNvPr id="3" name="Content Placeholder 2"/>
          <p:cNvSpPr>
            <a:spLocks noGrp="1"/>
          </p:cNvSpPr>
          <p:nvPr>
            <p:ph idx="1"/>
          </p:nvPr>
        </p:nvSpPr>
        <p:spPr>
          <a:xfrm>
            <a:off x="457201" y="1196977"/>
            <a:ext cx="8686799" cy="5472113"/>
          </a:xfrm>
        </p:spPr>
        <p:txBody>
          <a:bodyPr/>
          <a:lstStyle/>
          <a:p>
            <a:r>
              <a:rPr lang="en-US" altLang="zh-CN" b="1" dirty="0" smtClean="0"/>
              <a:t>S</a:t>
            </a:r>
            <a:r>
              <a:rPr lang="en-US" altLang="zh-CN" dirty="0" smtClean="0"/>
              <a:t>imilar</a:t>
            </a:r>
            <a:r>
              <a:rPr lang="zh-CN" altLang="en-US" dirty="0" smtClean="0"/>
              <a:t> </a:t>
            </a:r>
            <a:r>
              <a:rPr lang="en-US" altLang="zh-CN" b="1" dirty="0" smtClean="0"/>
              <a:t>C</a:t>
            </a:r>
            <a:r>
              <a:rPr lang="en-US" altLang="zh-CN" dirty="0" smtClean="0"/>
              <a:t>ommute</a:t>
            </a:r>
            <a:r>
              <a:rPr lang="zh-CN" altLang="en-US" dirty="0" smtClean="0"/>
              <a:t> </a:t>
            </a:r>
            <a:r>
              <a:rPr lang="en-US" altLang="zh-CN" b="1" dirty="0" smtClean="0"/>
              <a:t>T</a:t>
            </a:r>
            <a:r>
              <a:rPr lang="en-US" altLang="zh-CN" dirty="0" smtClean="0"/>
              <a:t>rajectory</a:t>
            </a:r>
            <a:r>
              <a:rPr lang="zh-CN" altLang="en-US" dirty="0" smtClean="0"/>
              <a:t> </a:t>
            </a:r>
            <a:r>
              <a:rPr lang="en-US" altLang="zh-CN" b="1" dirty="0" smtClean="0"/>
              <a:t>C</a:t>
            </a:r>
            <a:r>
              <a:rPr lang="en-US" altLang="zh-CN" dirty="0" smtClean="0"/>
              <a:t>lustering</a:t>
            </a:r>
            <a:r>
              <a:rPr lang="zh-CN" altLang="en-US" dirty="0" smtClean="0"/>
              <a:t> </a:t>
            </a:r>
            <a:r>
              <a:rPr lang="en-US" altLang="zh-CN" dirty="0" smtClean="0"/>
              <a:t>(SCTC)</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Cloud</a:t>
            </a:r>
          </a:p>
          <a:p>
            <a:pPr lvl="1"/>
            <a:r>
              <a:rPr lang="en-US" altLang="zh-CN" dirty="0" smtClean="0"/>
              <a:t>Keep</a:t>
            </a:r>
            <a:r>
              <a:rPr lang="zh-CN" altLang="en-US" dirty="0" smtClean="0"/>
              <a:t> </a:t>
            </a:r>
            <a:r>
              <a:rPr lang="en-US" altLang="zh-CN" dirty="0" smtClean="0"/>
              <a:t>the</a:t>
            </a:r>
            <a:r>
              <a:rPr lang="zh-CN" altLang="en-US" dirty="0" smtClean="0"/>
              <a:t> </a:t>
            </a:r>
            <a:r>
              <a:rPr lang="en-US" altLang="zh-CN" dirty="0" smtClean="0"/>
              <a:t>topological</a:t>
            </a:r>
            <a:r>
              <a:rPr lang="zh-CN" altLang="en-US" dirty="0" smtClean="0"/>
              <a:t> </a:t>
            </a:r>
            <a:r>
              <a:rPr lang="en-US" altLang="zh-CN" dirty="0" smtClean="0"/>
              <a:t>order of points</a:t>
            </a:r>
          </a:p>
          <a:p>
            <a:pPr lvl="1"/>
            <a:r>
              <a:rPr lang="en-US" altLang="zh-CN" dirty="0" smtClean="0"/>
              <a:t>Merge trajectories</a:t>
            </a:r>
            <a:r>
              <a:rPr lang="zh-CN" altLang="en-US" dirty="0" smtClean="0"/>
              <a:t> </a:t>
            </a:r>
            <a:r>
              <a:rPr lang="en-US" altLang="zh-CN" dirty="0" smtClean="0"/>
              <a:t>in</a:t>
            </a:r>
            <a:r>
              <a:rPr lang="zh-CN" altLang="en-US" dirty="0" smtClean="0"/>
              <a:t> </a:t>
            </a:r>
            <a:r>
              <a:rPr lang="en-US" altLang="zh-CN" dirty="0" smtClean="0"/>
              <a:t>both</a:t>
            </a:r>
            <a:r>
              <a:rPr lang="zh-CN" altLang="en-US" dirty="0" smtClean="0"/>
              <a:t> </a:t>
            </a:r>
            <a:r>
              <a:rPr lang="en-US" altLang="zh-CN" dirty="0" smtClean="0"/>
              <a:t>spatial</a:t>
            </a:r>
            <a:r>
              <a:rPr lang="zh-CN" altLang="en-US" dirty="0" smtClean="0"/>
              <a:t> </a:t>
            </a:r>
            <a:r>
              <a:rPr lang="en-US" altLang="zh-CN" dirty="0" smtClean="0"/>
              <a:t>and</a:t>
            </a:r>
            <a:r>
              <a:rPr lang="zh-CN" altLang="en-US" dirty="0" smtClean="0"/>
              <a:t> </a:t>
            </a:r>
            <a:r>
              <a:rPr lang="en-US" altLang="zh-CN" dirty="0" smtClean="0"/>
              <a:t>temporal</a:t>
            </a:r>
            <a:r>
              <a:rPr lang="zh-CN" altLang="en-US" dirty="0" smtClean="0"/>
              <a:t> </a:t>
            </a:r>
            <a:r>
              <a:rPr lang="en-US" altLang="zh-CN" dirty="0" smtClean="0"/>
              <a:t>dimensions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353" y="2428493"/>
            <a:ext cx="2451330" cy="44651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555" y="2428493"/>
            <a:ext cx="2185178" cy="44651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278" y="2428493"/>
            <a:ext cx="2596821" cy="4465123"/>
          </a:xfrm>
          <a:prstGeom prst="rect">
            <a:avLst/>
          </a:prstGeom>
        </p:spPr>
      </p:pic>
      <p:sp>
        <p:nvSpPr>
          <p:cNvPr id="7" name="Rectangle 6"/>
          <p:cNvSpPr/>
          <p:nvPr/>
        </p:nvSpPr>
        <p:spPr>
          <a:xfrm>
            <a:off x="2973344" y="2431286"/>
            <a:ext cx="800219" cy="369332"/>
          </a:xfrm>
          <a:prstGeom prst="rect">
            <a:avLst/>
          </a:prstGeom>
          <a:solidFill>
            <a:schemeClr val="bg1">
              <a:alpha val="80000"/>
            </a:schemeClr>
          </a:solidFill>
        </p:spPr>
        <p:txBody>
          <a:bodyPr wrap="none">
            <a:spAutoFit/>
          </a:bodyPr>
          <a:lstStyle/>
          <a:p>
            <a:r>
              <a:rPr lang="en-US" altLang="zh-CN" dirty="0" smtClean="0"/>
              <a:t>Day</a:t>
            </a:r>
            <a:r>
              <a:rPr lang="en-US" altLang="zh-CN" dirty="0"/>
              <a:t>-</a:t>
            </a:r>
            <a:r>
              <a:rPr lang="en-US" altLang="zh-CN" dirty="0" smtClean="0"/>
              <a:t>1</a:t>
            </a:r>
            <a:endParaRPr lang="en-US" dirty="0"/>
          </a:p>
        </p:txBody>
      </p:sp>
      <p:sp>
        <p:nvSpPr>
          <p:cNvPr id="8" name="Rectangle 7"/>
          <p:cNvSpPr/>
          <p:nvPr/>
        </p:nvSpPr>
        <p:spPr>
          <a:xfrm>
            <a:off x="5486052" y="2428493"/>
            <a:ext cx="800219" cy="369332"/>
          </a:xfrm>
          <a:prstGeom prst="rect">
            <a:avLst/>
          </a:prstGeom>
          <a:solidFill>
            <a:schemeClr val="bg1">
              <a:alpha val="80000"/>
            </a:schemeClr>
          </a:solidFill>
        </p:spPr>
        <p:txBody>
          <a:bodyPr wrap="none">
            <a:spAutoFit/>
          </a:bodyPr>
          <a:lstStyle/>
          <a:p>
            <a:r>
              <a:rPr lang="en-US" altLang="zh-CN" dirty="0"/>
              <a:t>Day-2</a:t>
            </a:r>
            <a:endParaRPr lang="en-US" dirty="0"/>
          </a:p>
        </p:txBody>
      </p:sp>
      <p:sp>
        <p:nvSpPr>
          <p:cNvPr id="9" name="Rectangle 8"/>
          <p:cNvSpPr/>
          <p:nvPr/>
        </p:nvSpPr>
        <p:spPr>
          <a:xfrm>
            <a:off x="7961407" y="2417350"/>
            <a:ext cx="966931" cy="369332"/>
          </a:xfrm>
          <a:prstGeom prst="rect">
            <a:avLst/>
          </a:prstGeom>
          <a:solidFill>
            <a:schemeClr val="bg1">
              <a:alpha val="80000"/>
            </a:schemeClr>
          </a:solidFill>
        </p:spPr>
        <p:txBody>
          <a:bodyPr wrap="none">
            <a:spAutoFit/>
          </a:bodyPr>
          <a:lstStyle/>
          <a:p>
            <a:r>
              <a:rPr lang="en-US" altLang="zh-CN" dirty="0"/>
              <a:t>Merged</a:t>
            </a:r>
            <a:endParaRPr lang="en-US" dirty="0"/>
          </a:p>
        </p:txBody>
      </p:sp>
      <p:sp>
        <p:nvSpPr>
          <p:cNvPr id="10" name="Rectangle 9"/>
          <p:cNvSpPr/>
          <p:nvPr/>
        </p:nvSpPr>
        <p:spPr>
          <a:xfrm>
            <a:off x="706807" y="3499021"/>
            <a:ext cx="684803" cy="369332"/>
          </a:xfrm>
          <a:prstGeom prst="rect">
            <a:avLst/>
          </a:prstGeom>
        </p:spPr>
        <p:txBody>
          <a:bodyPr wrap="none">
            <a:spAutoFit/>
          </a:bodyPr>
          <a:lstStyle/>
          <a:p>
            <a:r>
              <a:rPr lang="en-US" altLang="zh-CN" dirty="0" smtClean="0"/>
              <a:t>280s</a:t>
            </a:r>
            <a:endParaRPr lang="en-US" dirty="0"/>
          </a:p>
        </p:txBody>
      </p:sp>
      <p:sp>
        <p:nvSpPr>
          <p:cNvPr id="11" name="Left Brace 10"/>
          <p:cNvSpPr/>
          <p:nvPr/>
        </p:nvSpPr>
        <p:spPr bwMode="auto">
          <a:xfrm>
            <a:off x="1298598" y="2702752"/>
            <a:ext cx="241640" cy="1961870"/>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12" name="Rectangle 11"/>
          <p:cNvSpPr/>
          <p:nvPr/>
        </p:nvSpPr>
        <p:spPr>
          <a:xfrm>
            <a:off x="3834935" y="2472832"/>
            <a:ext cx="556563" cy="369332"/>
          </a:xfrm>
          <a:prstGeom prst="rect">
            <a:avLst/>
          </a:prstGeom>
        </p:spPr>
        <p:txBody>
          <a:bodyPr wrap="none">
            <a:spAutoFit/>
          </a:bodyPr>
          <a:lstStyle/>
          <a:p>
            <a:r>
              <a:rPr lang="en-US" altLang="zh-CN" dirty="0" smtClean="0"/>
              <a:t>60s</a:t>
            </a:r>
            <a:endParaRPr lang="en-US" dirty="0"/>
          </a:p>
        </p:txBody>
      </p:sp>
      <p:sp>
        <p:nvSpPr>
          <p:cNvPr id="13" name="Left Brace 12"/>
          <p:cNvSpPr/>
          <p:nvPr/>
        </p:nvSpPr>
        <p:spPr bwMode="auto">
          <a:xfrm>
            <a:off x="4318825" y="2454174"/>
            <a:ext cx="167351" cy="535264"/>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20400000"/>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14" name="Rectangle 13"/>
          <p:cNvSpPr/>
          <p:nvPr/>
        </p:nvSpPr>
        <p:spPr>
          <a:xfrm>
            <a:off x="3638184" y="3032758"/>
            <a:ext cx="556563" cy="369332"/>
          </a:xfrm>
          <a:prstGeom prst="rect">
            <a:avLst/>
          </a:prstGeom>
        </p:spPr>
        <p:txBody>
          <a:bodyPr wrap="none">
            <a:spAutoFit/>
          </a:bodyPr>
          <a:lstStyle/>
          <a:p>
            <a:r>
              <a:rPr lang="en-US" altLang="zh-CN" dirty="0"/>
              <a:t>4</a:t>
            </a:r>
            <a:r>
              <a:rPr lang="en-US" altLang="zh-CN" dirty="0" smtClean="0"/>
              <a:t>0s</a:t>
            </a:r>
            <a:endParaRPr lang="en-US" dirty="0"/>
          </a:p>
        </p:txBody>
      </p:sp>
      <p:sp>
        <p:nvSpPr>
          <p:cNvPr id="15" name="Left Brace 14"/>
          <p:cNvSpPr/>
          <p:nvPr/>
        </p:nvSpPr>
        <p:spPr bwMode="auto">
          <a:xfrm>
            <a:off x="4194747" y="3014100"/>
            <a:ext cx="94678" cy="484921"/>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21299999"/>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16" name="Left Brace 15"/>
          <p:cNvSpPr/>
          <p:nvPr/>
        </p:nvSpPr>
        <p:spPr bwMode="auto">
          <a:xfrm>
            <a:off x="4194747" y="3499021"/>
            <a:ext cx="124077" cy="1581410"/>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0"/>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17" name="Rectangle 16"/>
          <p:cNvSpPr/>
          <p:nvPr/>
        </p:nvSpPr>
        <p:spPr>
          <a:xfrm>
            <a:off x="3668464" y="4105060"/>
            <a:ext cx="556563" cy="369332"/>
          </a:xfrm>
          <a:prstGeom prst="rect">
            <a:avLst/>
          </a:prstGeom>
        </p:spPr>
        <p:txBody>
          <a:bodyPr wrap="none">
            <a:spAutoFit/>
          </a:bodyPr>
          <a:lstStyle/>
          <a:p>
            <a:r>
              <a:rPr lang="en-US" altLang="zh-CN" dirty="0" smtClean="0"/>
              <a:t>70s</a:t>
            </a:r>
            <a:endParaRPr lang="en-US" dirty="0"/>
          </a:p>
        </p:txBody>
      </p:sp>
      <p:sp>
        <p:nvSpPr>
          <p:cNvPr id="18" name="Left Brace 17"/>
          <p:cNvSpPr/>
          <p:nvPr/>
        </p:nvSpPr>
        <p:spPr bwMode="auto">
          <a:xfrm>
            <a:off x="4167846" y="5094068"/>
            <a:ext cx="150978" cy="991891"/>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0"/>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19" name="Rectangle 18"/>
          <p:cNvSpPr/>
          <p:nvPr/>
        </p:nvSpPr>
        <p:spPr>
          <a:xfrm>
            <a:off x="3664204" y="5411443"/>
            <a:ext cx="556563" cy="369332"/>
          </a:xfrm>
          <a:prstGeom prst="rect">
            <a:avLst/>
          </a:prstGeom>
        </p:spPr>
        <p:txBody>
          <a:bodyPr wrap="none">
            <a:spAutoFit/>
          </a:bodyPr>
          <a:lstStyle/>
          <a:p>
            <a:r>
              <a:rPr lang="en-US" altLang="zh-CN" dirty="0" smtClean="0"/>
              <a:t>50s</a:t>
            </a:r>
            <a:endParaRPr lang="en-US" dirty="0"/>
          </a:p>
        </p:txBody>
      </p:sp>
      <p:sp>
        <p:nvSpPr>
          <p:cNvPr id="20" name="Left Brace 19"/>
          <p:cNvSpPr/>
          <p:nvPr/>
        </p:nvSpPr>
        <p:spPr bwMode="auto">
          <a:xfrm>
            <a:off x="1298598" y="4779273"/>
            <a:ext cx="241640" cy="1525524"/>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0"/>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21" name="Rectangle 20"/>
          <p:cNvSpPr/>
          <p:nvPr/>
        </p:nvSpPr>
        <p:spPr>
          <a:xfrm>
            <a:off x="726239" y="5357369"/>
            <a:ext cx="684803" cy="369332"/>
          </a:xfrm>
          <a:prstGeom prst="rect">
            <a:avLst/>
          </a:prstGeom>
        </p:spPr>
        <p:txBody>
          <a:bodyPr wrap="none">
            <a:spAutoFit/>
          </a:bodyPr>
          <a:lstStyle/>
          <a:p>
            <a:r>
              <a:rPr lang="en-US" altLang="zh-CN" smtClean="0"/>
              <a:t>120s</a:t>
            </a:r>
            <a:endParaRPr lang="en-US" dirty="0"/>
          </a:p>
        </p:txBody>
      </p:sp>
      <p:sp>
        <p:nvSpPr>
          <p:cNvPr id="22" name="Rectangle 21"/>
          <p:cNvSpPr/>
          <p:nvPr/>
        </p:nvSpPr>
        <p:spPr>
          <a:xfrm>
            <a:off x="7212076" y="2518086"/>
            <a:ext cx="556563" cy="369332"/>
          </a:xfrm>
          <a:prstGeom prst="rect">
            <a:avLst/>
          </a:prstGeom>
        </p:spPr>
        <p:txBody>
          <a:bodyPr wrap="none">
            <a:spAutoFit/>
          </a:bodyPr>
          <a:lstStyle/>
          <a:p>
            <a:r>
              <a:rPr lang="en-US" altLang="zh-CN" dirty="0" smtClean="0"/>
              <a:t>20s</a:t>
            </a:r>
            <a:endParaRPr lang="en-US" dirty="0"/>
          </a:p>
        </p:txBody>
      </p:sp>
      <p:sp>
        <p:nvSpPr>
          <p:cNvPr id="23" name="Rectangle 22"/>
          <p:cNvSpPr/>
          <p:nvPr/>
        </p:nvSpPr>
        <p:spPr>
          <a:xfrm>
            <a:off x="6346632" y="2663426"/>
            <a:ext cx="556563" cy="369332"/>
          </a:xfrm>
          <a:prstGeom prst="rect">
            <a:avLst/>
          </a:prstGeom>
        </p:spPr>
        <p:txBody>
          <a:bodyPr wrap="none">
            <a:spAutoFit/>
          </a:bodyPr>
          <a:lstStyle/>
          <a:p>
            <a:r>
              <a:rPr lang="en-US" altLang="zh-CN" dirty="0" smtClean="0"/>
              <a:t>42s</a:t>
            </a:r>
            <a:endParaRPr lang="en-US" dirty="0"/>
          </a:p>
        </p:txBody>
      </p:sp>
      <p:sp>
        <p:nvSpPr>
          <p:cNvPr id="24" name="Rectangle 23"/>
          <p:cNvSpPr/>
          <p:nvPr/>
        </p:nvSpPr>
        <p:spPr>
          <a:xfrm>
            <a:off x="7052077" y="3071894"/>
            <a:ext cx="556563" cy="369332"/>
          </a:xfrm>
          <a:prstGeom prst="rect">
            <a:avLst/>
          </a:prstGeom>
        </p:spPr>
        <p:txBody>
          <a:bodyPr wrap="none">
            <a:spAutoFit/>
          </a:bodyPr>
          <a:lstStyle/>
          <a:p>
            <a:r>
              <a:rPr lang="en-US" altLang="zh-CN" dirty="0" smtClean="0"/>
              <a:t>51s</a:t>
            </a:r>
            <a:endParaRPr lang="en-US" dirty="0"/>
          </a:p>
        </p:txBody>
      </p:sp>
      <p:sp>
        <p:nvSpPr>
          <p:cNvPr id="25" name="Rectangle 24"/>
          <p:cNvSpPr/>
          <p:nvPr/>
        </p:nvSpPr>
        <p:spPr>
          <a:xfrm>
            <a:off x="6120637" y="3930480"/>
            <a:ext cx="556563" cy="369332"/>
          </a:xfrm>
          <a:prstGeom prst="rect">
            <a:avLst/>
          </a:prstGeom>
        </p:spPr>
        <p:txBody>
          <a:bodyPr wrap="none">
            <a:spAutoFit/>
          </a:bodyPr>
          <a:lstStyle/>
          <a:p>
            <a:r>
              <a:rPr lang="en-US" altLang="zh-CN" dirty="0" smtClean="0"/>
              <a:t>61s</a:t>
            </a:r>
            <a:endParaRPr lang="en-US" dirty="0"/>
          </a:p>
        </p:txBody>
      </p:sp>
      <p:sp>
        <p:nvSpPr>
          <p:cNvPr id="26" name="Rectangle 25"/>
          <p:cNvSpPr/>
          <p:nvPr/>
        </p:nvSpPr>
        <p:spPr>
          <a:xfrm>
            <a:off x="7014626" y="4724736"/>
            <a:ext cx="556563" cy="369332"/>
          </a:xfrm>
          <a:prstGeom prst="rect">
            <a:avLst/>
          </a:prstGeom>
        </p:spPr>
        <p:txBody>
          <a:bodyPr wrap="none">
            <a:spAutoFit/>
          </a:bodyPr>
          <a:lstStyle/>
          <a:p>
            <a:r>
              <a:rPr lang="en-US" altLang="zh-CN" dirty="0" smtClean="0"/>
              <a:t>31s</a:t>
            </a:r>
            <a:endParaRPr lang="en-US" dirty="0"/>
          </a:p>
        </p:txBody>
      </p:sp>
      <p:sp>
        <p:nvSpPr>
          <p:cNvPr id="27" name="Rectangle 26"/>
          <p:cNvSpPr/>
          <p:nvPr/>
        </p:nvSpPr>
        <p:spPr>
          <a:xfrm>
            <a:off x="6180998" y="5503776"/>
            <a:ext cx="556563" cy="369332"/>
          </a:xfrm>
          <a:prstGeom prst="rect">
            <a:avLst/>
          </a:prstGeom>
        </p:spPr>
        <p:txBody>
          <a:bodyPr wrap="none">
            <a:spAutoFit/>
          </a:bodyPr>
          <a:lstStyle/>
          <a:p>
            <a:r>
              <a:rPr lang="en-US" altLang="zh-CN" dirty="0" smtClean="0"/>
              <a:t>63s</a:t>
            </a:r>
            <a:endParaRPr lang="en-US" dirty="0"/>
          </a:p>
        </p:txBody>
      </p:sp>
      <p:sp>
        <p:nvSpPr>
          <p:cNvPr id="28" name="Left Brace 27"/>
          <p:cNvSpPr/>
          <p:nvPr/>
        </p:nvSpPr>
        <p:spPr bwMode="auto">
          <a:xfrm>
            <a:off x="6662072" y="5120576"/>
            <a:ext cx="150978" cy="991891"/>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0"/>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29" name="Left Brace 28"/>
          <p:cNvSpPr/>
          <p:nvPr/>
        </p:nvSpPr>
        <p:spPr bwMode="auto">
          <a:xfrm flipH="1">
            <a:off x="7027341" y="4666941"/>
            <a:ext cx="109114" cy="484921"/>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21299999"/>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30" name="Left Brace 29"/>
          <p:cNvSpPr/>
          <p:nvPr/>
        </p:nvSpPr>
        <p:spPr bwMode="auto">
          <a:xfrm>
            <a:off x="6737561" y="3604123"/>
            <a:ext cx="150978" cy="991891"/>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300000"/>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31" name="Left Brace 30"/>
          <p:cNvSpPr/>
          <p:nvPr/>
        </p:nvSpPr>
        <p:spPr bwMode="auto">
          <a:xfrm flipH="1">
            <a:off x="6997625" y="2998274"/>
            <a:ext cx="109114" cy="484921"/>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21299999"/>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32" name="Left Brace 31"/>
          <p:cNvSpPr/>
          <p:nvPr/>
        </p:nvSpPr>
        <p:spPr bwMode="auto">
          <a:xfrm>
            <a:off x="6830897" y="2689183"/>
            <a:ext cx="115284" cy="300255"/>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20399999"/>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
        <p:nvSpPr>
          <p:cNvPr id="33" name="Left Brace 32"/>
          <p:cNvSpPr/>
          <p:nvPr/>
        </p:nvSpPr>
        <p:spPr bwMode="auto">
          <a:xfrm flipH="1">
            <a:off x="7138289" y="2562894"/>
            <a:ext cx="128449" cy="223788"/>
          </a:xfrm>
          <a:prstGeom prst="leftBrace">
            <a:avLst>
              <a:gd name="adj1" fmla="val 8333"/>
              <a:gd name="adj2" fmla="val 51816"/>
            </a:avLst>
          </a:prstGeom>
          <a:noFill/>
          <a:ln w="22225" cap="flat" cmpd="sng" algn="ctr">
            <a:solidFill>
              <a:srgbClr val="FF0000"/>
            </a:solidFill>
            <a:prstDash val="solid"/>
            <a:round/>
            <a:headEnd type="none" w="med" len="med"/>
            <a:tailEnd type="none" w="med" len="med"/>
          </a:ln>
          <a:effectLst/>
          <a:scene3d>
            <a:camera prst="orthographicFront">
              <a:rot lat="0" lon="0" rev="20099999"/>
            </a:camera>
            <a:lightRig rig="threePt" dir="t"/>
          </a:scene3d>
        </p:spPr>
        <p:txBody>
          <a:bodyPr vert="horz" wrap="square" lIns="91425" tIns="45712" rIns="91425" bIns="45712"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rgbClr val="660066"/>
              </a:solidFill>
              <a:effectLst/>
              <a:latin typeface="Arial" charset="0"/>
              <a:ea typeface="宋体" pitchFamily="2" charset="-122"/>
            </a:endParaRPr>
          </a:p>
        </p:txBody>
      </p:sp>
    </p:spTree>
    <p:extLst>
      <p:ext uri="{BB962C8B-B14F-4D97-AF65-F5344CB8AC3E}">
        <p14:creationId xmlns:p14="http://schemas.microsoft.com/office/powerpoint/2010/main" val="967119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r>
              <a:rPr lang="zh-CN" altLang="en-US" dirty="0"/>
              <a:t> </a:t>
            </a:r>
            <a:r>
              <a:rPr lang="en-US" altLang="zh-CN" dirty="0"/>
              <a:t>Commute</a:t>
            </a:r>
            <a:r>
              <a:rPr lang="zh-CN" altLang="en-US" dirty="0"/>
              <a:t> </a:t>
            </a:r>
            <a:r>
              <a:rPr lang="en-US" altLang="zh-CN" dirty="0"/>
              <a:t>Analysis</a:t>
            </a:r>
            <a:endParaRPr lang="en-US" dirty="0"/>
          </a:p>
        </p:txBody>
      </p:sp>
      <p:sp>
        <p:nvSpPr>
          <p:cNvPr id="3" name="Content Placeholder 2"/>
          <p:cNvSpPr>
            <a:spLocks noGrp="1"/>
          </p:cNvSpPr>
          <p:nvPr>
            <p:ph idx="1"/>
          </p:nvPr>
        </p:nvSpPr>
        <p:spPr>
          <a:xfrm>
            <a:off x="457201" y="1196977"/>
            <a:ext cx="5796365" cy="5472113"/>
          </a:xfrm>
        </p:spPr>
        <p:txBody>
          <a:bodyPr/>
          <a:lstStyle/>
          <a:p>
            <a:r>
              <a:rPr lang="en-US" altLang="zh-CN" dirty="0" smtClean="0"/>
              <a:t>Feature</a:t>
            </a:r>
            <a:r>
              <a:rPr lang="zh-CN" altLang="en-US" dirty="0" smtClean="0"/>
              <a:t> </a:t>
            </a:r>
            <a:r>
              <a:rPr lang="en-US" altLang="zh-CN" dirty="0" smtClean="0"/>
              <a:t>Analysis</a:t>
            </a:r>
          </a:p>
          <a:p>
            <a:pPr lvl="1"/>
            <a:r>
              <a:rPr lang="en-US" altLang="zh-CN" dirty="0" smtClean="0"/>
              <a:t>commute</a:t>
            </a:r>
            <a:r>
              <a:rPr lang="zh-CN" altLang="en-US" dirty="0" smtClean="0"/>
              <a:t> </a:t>
            </a:r>
            <a:r>
              <a:rPr lang="en-US" altLang="zh-CN" dirty="0" smtClean="0"/>
              <a:t>distance:</a:t>
            </a:r>
            <a:r>
              <a:rPr lang="zh-CN" altLang="en-US" dirty="0" smtClean="0"/>
              <a:t> </a:t>
            </a:r>
            <a:r>
              <a:rPr lang="en-US" altLang="zh-CN" dirty="0" smtClean="0"/>
              <a:t>the</a:t>
            </a:r>
            <a:r>
              <a:rPr lang="zh-CN" altLang="en-US" dirty="0" smtClean="0"/>
              <a:t> </a:t>
            </a:r>
            <a:r>
              <a:rPr lang="en-US" altLang="zh-CN" dirty="0" smtClean="0"/>
              <a:t>corresponding</a:t>
            </a:r>
            <a:r>
              <a:rPr lang="zh-CN" altLang="en-US" dirty="0" smtClean="0"/>
              <a:t> </a:t>
            </a:r>
            <a:r>
              <a:rPr lang="en-US" altLang="zh-CN" dirty="0" smtClean="0"/>
              <a:t>merged</a:t>
            </a:r>
            <a:r>
              <a:rPr lang="zh-CN" altLang="en-US" dirty="0" smtClean="0"/>
              <a:t> </a:t>
            </a:r>
            <a:r>
              <a:rPr lang="en-US" altLang="zh-CN" dirty="0" smtClean="0"/>
              <a:t>trajectory’s</a:t>
            </a:r>
            <a:r>
              <a:rPr lang="zh-CN" altLang="en-US" dirty="0" smtClean="0"/>
              <a:t> </a:t>
            </a:r>
            <a:r>
              <a:rPr lang="en-US" altLang="zh-CN" dirty="0" smtClean="0"/>
              <a:t>length</a:t>
            </a:r>
          </a:p>
          <a:p>
            <a:pPr lvl="1"/>
            <a:r>
              <a:rPr lang="en-US" altLang="zh-CN" dirty="0" smtClean="0"/>
              <a:t>departure/arrival</a:t>
            </a:r>
            <a:r>
              <a:rPr lang="zh-CN" altLang="en-US" dirty="0" smtClean="0"/>
              <a:t> </a:t>
            </a:r>
            <a:r>
              <a:rPr lang="en-US" altLang="zh-CN" dirty="0" smtClean="0"/>
              <a:t>time:</a:t>
            </a:r>
          </a:p>
          <a:p>
            <a:pPr lvl="2"/>
            <a:r>
              <a:rPr lang="en-US" altLang="zh-CN" dirty="0" smtClean="0"/>
              <a:t>Calculate</a:t>
            </a:r>
            <a:r>
              <a:rPr lang="zh-CN" altLang="en-US" dirty="0"/>
              <a:t> </a:t>
            </a:r>
            <a:r>
              <a:rPr lang="en-US" altLang="zh-CN" dirty="0" smtClean="0"/>
              <a:t>the</a:t>
            </a:r>
            <a:r>
              <a:rPr lang="zh-CN" altLang="en-US" dirty="0" smtClean="0"/>
              <a:t> </a:t>
            </a:r>
            <a:r>
              <a:rPr lang="en-US" altLang="zh-CN" dirty="0" smtClean="0"/>
              <a:t>average</a:t>
            </a:r>
            <a:r>
              <a:rPr lang="zh-CN" altLang="en-US" dirty="0" smtClean="0"/>
              <a:t> </a:t>
            </a:r>
            <a:r>
              <a:rPr lang="en-US" altLang="zh-CN" dirty="0" smtClean="0"/>
              <a:t>velocity</a:t>
            </a:r>
          </a:p>
          <a:p>
            <a:pPr lvl="1"/>
            <a:r>
              <a:rPr lang="en-US" altLang="zh-CN" dirty="0" smtClean="0"/>
              <a:t>commute</a:t>
            </a:r>
            <a:r>
              <a:rPr lang="zh-CN" altLang="en-US" dirty="0" smtClean="0"/>
              <a:t> </a:t>
            </a:r>
            <a:r>
              <a:rPr lang="en-US" altLang="zh-CN" dirty="0" smtClean="0"/>
              <a:t>time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353" y="1641093"/>
            <a:ext cx="2451330" cy="4465122"/>
          </a:xfrm>
          <a:prstGeom prst="rect">
            <a:avLst/>
          </a:prstGeom>
        </p:spPr>
      </p:pic>
      <p:sp>
        <p:nvSpPr>
          <p:cNvPr id="6" name="Rectangle 5"/>
          <p:cNvSpPr/>
          <p:nvPr/>
        </p:nvSpPr>
        <p:spPr>
          <a:xfrm>
            <a:off x="7292908" y="6180999"/>
            <a:ext cx="966931" cy="369332"/>
          </a:xfrm>
          <a:prstGeom prst="rect">
            <a:avLst/>
          </a:prstGeom>
        </p:spPr>
        <p:txBody>
          <a:bodyPr wrap="none">
            <a:spAutoFit/>
          </a:bodyPr>
          <a:lstStyle/>
          <a:p>
            <a:r>
              <a:rPr lang="en-US" altLang="zh-CN" dirty="0" smtClean="0"/>
              <a:t>Merged</a:t>
            </a:r>
            <a:endParaRPr lang="en-US" dirty="0"/>
          </a:p>
        </p:txBody>
      </p:sp>
    </p:spTree>
    <p:extLst>
      <p:ext uri="{BB962C8B-B14F-4D97-AF65-F5344CB8AC3E}">
        <p14:creationId xmlns:p14="http://schemas.microsoft.com/office/powerpoint/2010/main" val="1031576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清华大学">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清华大学" id="{73D3E32A-70FD-4E61-9616-2CB08D8EE79A}" vid="{FDAB7ECF-8534-440D-9DB9-CB4E7DFEFBB9}"/>
    </a:ext>
  </a:ext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5" tIns="45712" rIns="91425" bIns="45712"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rgbClr val="660066"/>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5" tIns="45712" rIns="91425" bIns="45712"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rgbClr val="660066"/>
            </a:solidFill>
            <a:effectLst/>
            <a:latin typeface="Arial" charset="0"/>
            <a:ea typeface="宋体" pitchFamily="2" charset="-122"/>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清华大学">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清华大学" id="{73D3E32A-70FD-4E61-9616-2CB08D8EE79A}" vid="{FDAB7ECF-8534-440D-9DB9-CB4E7DFEFBB9}"/>
    </a:ext>
  </a:extLst>
</a:theme>
</file>

<file path=ppt/theme/theme4.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5" tIns="45712" rIns="91425" bIns="45712"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rgbClr val="660066"/>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5" tIns="45712" rIns="91425" bIns="45712"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rgbClr val="660066"/>
            </a:solidFill>
            <a:effectLst/>
            <a:latin typeface="Arial" charset="0"/>
            <a:ea typeface="宋体" pitchFamily="2" charset="-122"/>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清华大学">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清华大学" id="{73D3E32A-70FD-4E61-9616-2CB08D8EE79A}" vid="{FDAB7ECF-8534-440D-9DB9-CB4E7DFEFBB9}"/>
    </a:ext>
  </a:extLst>
</a:theme>
</file>

<file path=ppt/theme/theme6.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5" tIns="45712" rIns="91425" bIns="45712"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rgbClr val="660066"/>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5" tIns="45712" rIns="91425" bIns="45712"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200" b="1" i="0" u="none" strike="noStrike" cap="none" normalizeH="0" baseline="0" smtClean="0">
            <a:ln>
              <a:noFill/>
            </a:ln>
            <a:solidFill>
              <a:srgbClr val="660066"/>
            </a:solidFill>
            <a:effectLst/>
            <a:latin typeface="Arial" charset="0"/>
            <a:ea typeface="宋体" pitchFamily="2" charset="-122"/>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清华大学</Template>
  <TotalTime>4867</TotalTime>
  <Words>1600</Words>
  <Application>Microsoft Macintosh PowerPoint</Application>
  <PresentationFormat>On-screen Show (4:3)</PresentationFormat>
  <Paragraphs>187</Paragraphs>
  <Slides>15</Slides>
  <Notes>15</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15</vt:i4>
      </vt:variant>
    </vt:vector>
  </HeadingPairs>
  <TitlesOfParts>
    <vt:vector size="25" baseType="lpstr">
      <vt:lpstr>Calibri</vt:lpstr>
      <vt:lpstr>Times New Roman</vt:lpstr>
      <vt:lpstr>宋体</vt:lpstr>
      <vt:lpstr>Arial</vt:lpstr>
      <vt:lpstr>清华大学</vt:lpstr>
      <vt:lpstr>1_Default Design</vt:lpstr>
      <vt:lpstr>1_清华大学</vt:lpstr>
      <vt:lpstr>2_Default Design</vt:lpstr>
      <vt:lpstr>2_清华大学</vt:lpstr>
      <vt:lpstr>3_Default Design</vt:lpstr>
      <vt:lpstr>Cloud-Assisted Trajectory Data Management and Analysis: A Case Study</vt:lpstr>
      <vt:lpstr>Contents</vt:lpstr>
      <vt:lpstr>Background</vt:lpstr>
      <vt:lpstr>Challenges</vt:lpstr>
      <vt:lpstr>Cloud-assisted Framework: TrajMan</vt:lpstr>
      <vt:lpstr>Case Study: Commute Analysis</vt:lpstr>
      <vt:lpstr>Case Study: Commute Analysis</vt:lpstr>
      <vt:lpstr>Case Study: Commute Analysis</vt:lpstr>
      <vt:lpstr>Case Study: Commute Analysis</vt:lpstr>
      <vt:lpstr>Experiments and Evaluation</vt:lpstr>
      <vt:lpstr>Experiments and Evaluation</vt:lpstr>
      <vt:lpstr>Experiments and Evaluation</vt:lpstr>
      <vt:lpstr>Conclusion and Future Work</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lishuang</dc:creator>
  <cp:lastModifiedBy>Sean Lan</cp:lastModifiedBy>
  <cp:revision>1173</cp:revision>
  <dcterms:created xsi:type="dcterms:W3CDTF">2017-02-28T09:24:09Z</dcterms:created>
  <dcterms:modified xsi:type="dcterms:W3CDTF">2017-12-12T02:53:27Z</dcterms:modified>
</cp:coreProperties>
</file>